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21"/>
  </p:notesMasterIdLst>
  <p:sldIdLst>
    <p:sldId id="302" r:id="rId2"/>
    <p:sldId id="303" r:id="rId3"/>
    <p:sldId id="257" r:id="rId4"/>
    <p:sldId id="258" r:id="rId5"/>
    <p:sldId id="312" r:id="rId6"/>
    <p:sldId id="306" r:id="rId7"/>
    <p:sldId id="307" r:id="rId8"/>
    <p:sldId id="308" r:id="rId9"/>
    <p:sldId id="266" r:id="rId10"/>
    <p:sldId id="294" r:id="rId11"/>
    <p:sldId id="278" r:id="rId12"/>
    <p:sldId id="309" r:id="rId13"/>
    <p:sldId id="310" r:id="rId14"/>
    <p:sldId id="317" r:id="rId15"/>
    <p:sldId id="314" r:id="rId16"/>
    <p:sldId id="315" r:id="rId17"/>
    <p:sldId id="316" r:id="rId18"/>
    <p:sldId id="311" r:id="rId19"/>
    <p:sldId id="313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303"/>
    <a:srgbClr val="14B2CB"/>
    <a:srgbClr val="459394"/>
    <a:srgbClr val="080D26"/>
    <a:srgbClr val="060822"/>
    <a:srgbClr val="090B25"/>
    <a:srgbClr val="86EEFB"/>
    <a:srgbClr val="0DA9CF"/>
    <a:srgbClr val="A13402"/>
    <a:srgbClr val="773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C547F2-EBBA-4403-B3D0-079D8453DBA6}" type="doc">
      <dgm:prSet loTypeId="urn:microsoft.com/office/officeart/2005/8/layout/cycle4" loCatId="cycle" qsTypeId="urn:microsoft.com/office/officeart/2005/8/quickstyle/3d2" qsCatId="3D" csTypeId="urn:microsoft.com/office/officeart/2005/8/colors/accent0_3" csCatId="mainScheme" phldr="1"/>
      <dgm:spPr/>
      <dgm:t>
        <a:bodyPr/>
        <a:lstStyle/>
        <a:p>
          <a:endParaRPr lang="en-CA"/>
        </a:p>
      </dgm:t>
    </dgm:pt>
    <dgm:pt modelId="{7F3B943E-2ECA-448A-8FC0-63BAA343627A}">
      <dgm:prSet custT="1"/>
      <dgm:spPr>
        <a:solidFill>
          <a:srgbClr val="459394"/>
        </a:solidFill>
      </dgm:spPr>
      <dgm:t>
        <a:bodyPr/>
        <a:lstStyle/>
        <a:p>
          <a:r>
            <a:rPr lang="en-CA" sz="2400" b="0" i="0" dirty="0"/>
            <a:t>Strengths</a:t>
          </a:r>
          <a:endParaRPr lang="en-CA" sz="2400" dirty="0"/>
        </a:p>
      </dgm:t>
    </dgm:pt>
    <dgm:pt modelId="{8E938763-75E1-4B9F-B75A-85E4A1E08301}" type="parTrans" cxnId="{B2D5B221-B40C-4E68-A23C-B2B8265BA909}">
      <dgm:prSet/>
      <dgm:spPr/>
      <dgm:t>
        <a:bodyPr/>
        <a:lstStyle/>
        <a:p>
          <a:endParaRPr lang="en-CA"/>
        </a:p>
      </dgm:t>
    </dgm:pt>
    <dgm:pt modelId="{29256A34-BE3E-4223-8B57-ABEA74D12DC4}" type="sibTrans" cxnId="{B2D5B221-B40C-4E68-A23C-B2B8265BA909}">
      <dgm:prSet/>
      <dgm:spPr/>
      <dgm:t>
        <a:bodyPr/>
        <a:lstStyle/>
        <a:p>
          <a:endParaRPr lang="en-CA"/>
        </a:p>
      </dgm:t>
    </dgm:pt>
    <dgm:pt modelId="{1DA6F995-4F5E-4161-9B19-1A8206ECFAC2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Strong relationships with banks and financial institutions.</a:t>
          </a:r>
        </a:p>
      </dgm:t>
    </dgm:pt>
    <dgm:pt modelId="{F33E5327-64EA-45B7-93FB-D9F7017B629F}" type="parTrans" cxnId="{9880C7BD-FA18-49C5-85E0-9D5BD3F2EDB2}">
      <dgm:prSet/>
      <dgm:spPr/>
      <dgm:t>
        <a:bodyPr/>
        <a:lstStyle/>
        <a:p>
          <a:endParaRPr lang="en-CA"/>
        </a:p>
      </dgm:t>
    </dgm:pt>
    <dgm:pt modelId="{F2AFCBCD-2673-4A2C-83CF-0CF99D579DFB}" type="sibTrans" cxnId="{9880C7BD-FA18-49C5-85E0-9D5BD3F2EDB2}">
      <dgm:prSet/>
      <dgm:spPr/>
      <dgm:t>
        <a:bodyPr/>
        <a:lstStyle/>
        <a:p>
          <a:endParaRPr lang="en-CA"/>
        </a:p>
      </dgm:t>
    </dgm:pt>
    <dgm:pt modelId="{9288B9E9-31D5-428A-91E2-11A9C6E6947D}">
      <dgm:prSet custT="1"/>
      <dgm:spPr>
        <a:solidFill>
          <a:srgbClr val="459394"/>
        </a:solidFill>
      </dgm:spPr>
      <dgm:t>
        <a:bodyPr/>
        <a:lstStyle/>
        <a:p>
          <a:r>
            <a:rPr lang="en-GB" sz="2400" dirty="0"/>
            <a:t>Weaknesses</a:t>
          </a:r>
          <a:endParaRPr lang="en-CA" sz="2400" dirty="0"/>
        </a:p>
      </dgm:t>
    </dgm:pt>
    <dgm:pt modelId="{0C622A81-1C62-4F9E-B324-CD8B2AC742F0}" type="parTrans" cxnId="{9655A130-2E0B-42CE-80F9-1CC98D93F01D}">
      <dgm:prSet/>
      <dgm:spPr/>
      <dgm:t>
        <a:bodyPr/>
        <a:lstStyle/>
        <a:p>
          <a:endParaRPr lang="en-CA"/>
        </a:p>
      </dgm:t>
    </dgm:pt>
    <dgm:pt modelId="{7CA02EB0-EB89-4710-BFEF-EB13C14308AD}" type="sibTrans" cxnId="{9655A130-2E0B-42CE-80F9-1CC98D93F01D}">
      <dgm:prSet/>
      <dgm:spPr/>
      <dgm:t>
        <a:bodyPr/>
        <a:lstStyle/>
        <a:p>
          <a:endParaRPr lang="en-CA"/>
        </a:p>
      </dgm:t>
    </dgm:pt>
    <dgm:pt modelId="{D5F40C55-5411-46AF-AD97-6F79CCE11BD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Limited brand recognition outside the mobility sector.</a:t>
          </a:r>
          <a:endParaRPr lang="en-CA" sz="1600" dirty="0"/>
        </a:p>
      </dgm:t>
    </dgm:pt>
    <dgm:pt modelId="{5CAB1E89-0D81-4D33-9BD7-091B1763B9DC}" type="parTrans" cxnId="{CB1869E2-2893-491C-B037-7F66C418F7D2}">
      <dgm:prSet/>
      <dgm:spPr/>
      <dgm:t>
        <a:bodyPr/>
        <a:lstStyle/>
        <a:p>
          <a:endParaRPr lang="en-CA"/>
        </a:p>
      </dgm:t>
    </dgm:pt>
    <dgm:pt modelId="{9AE59A6A-0AEF-4780-8943-2D9B89C3A149}" type="sibTrans" cxnId="{CB1869E2-2893-491C-B037-7F66C418F7D2}">
      <dgm:prSet/>
      <dgm:spPr/>
      <dgm:t>
        <a:bodyPr/>
        <a:lstStyle/>
        <a:p>
          <a:endParaRPr lang="en-CA"/>
        </a:p>
      </dgm:t>
    </dgm:pt>
    <dgm:pt modelId="{6E499A77-23A4-4BB7-AA4D-986E6EE69877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CA" sz="1600" b="0" i="0" dirty="0"/>
            <a:t>Dependence on a niche market segment.</a:t>
          </a:r>
        </a:p>
      </dgm:t>
    </dgm:pt>
    <dgm:pt modelId="{994A635F-C6CF-4BD3-ABD5-ABAAB496466B}" type="sibTrans" cxnId="{B77C7876-C5FC-49F8-93A6-327A4794680E}">
      <dgm:prSet/>
      <dgm:spPr/>
      <dgm:t>
        <a:bodyPr/>
        <a:lstStyle/>
        <a:p>
          <a:endParaRPr lang="en-CA"/>
        </a:p>
      </dgm:t>
    </dgm:pt>
    <dgm:pt modelId="{CFE69C67-1957-4F4D-8C62-162E5FC437C0}" type="parTrans" cxnId="{B77C7876-C5FC-49F8-93A6-327A4794680E}">
      <dgm:prSet/>
      <dgm:spPr/>
      <dgm:t>
        <a:bodyPr/>
        <a:lstStyle/>
        <a:p>
          <a:endParaRPr lang="en-CA"/>
        </a:p>
      </dgm:t>
    </dgm:pt>
    <dgm:pt modelId="{2ED76FD0-5585-482A-9F47-EB8800FE0ACA}">
      <dgm:prSet custT="1"/>
      <dgm:spPr>
        <a:solidFill>
          <a:srgbClr val="14B2CB"/>
        </a:solidFill>
      </dgm:spPr>
      <dgm:t>
        <a:bodyPr/>
        <a:lstStyle/>
        <a:p>
          <a:r>
            <a:rPr lang="en-GB" sz="2400" dirty="0"/>
            <a:t>Opportunities</a:t>
          </a:r>
          <a:endParaRPr lang="en-CA" sz="2400" dirty="0"/>
        </a:p>
      </dgm:t>
    </dgm:pt>
    <dgm:pt modelId="{AE2535B2-BD40-412A-88E7-402414B410A5}" type="parTrans" cxnId="{4BBDF159-F09D-4EDA-BB22-B4D1AA4F64E1}">
      <dgm:prSet/>
      <dgm:spPr/>
      <dgm:t>
        <a:bodyPr/>
        <a:lstStyle/>
        <a:p>
          <a:endParaRPr lang="en-CA"/>
        </a:p>
      </dgm:t>
    </dgm:pt>
    <dgm:pt modelId="{C393BBF2-0200-415C-A8CB-287EBB4A6500}" type="sibTrans" cxnId="{4BBDF159-F09D-4EDA-BB22-B4D1AA4F64E1}">
      <dgm:prSet/>
      <dgm:spPr/>
      <dgm:t>
        <a:bodyPr/>
        <a:lstStyle/>
        <a:p>
          <a:endParaRPr lang="en-CA"/>
        </a:p>
      </dgm:t>
    </dgm:pt>
    <dgm:pt modelId="{4F812480-EF1E-4FA0-B865-13D23E12F9A0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Expanding digital finance trends in adjacent industries.</a:t>
          </a:r>
          <a:endParaRPr lang="en-CA" sz="1600" dirty="0"/>
        </a:p>
      </dgm:t>
    </dgm:pt>
    <dgm:pt modelId="{287750CA-1EB8-4A03-B36F-3CEF617D88CD}" type="parTrans" cxnId="{E06338E8-1FF1-4E59-A85C-88252A6CF0E3}">
      <dgm:prSet/>
      <dgm:spPr/>
      <dgm:t>
        <a:bodyPr/>
        <a:lstStyle/>
        <a:p>
          <a:endParaRPr lang="en-CA"/>
        </a:p>
      </dgm:t>
    </dgm:pt>
    <dgm:pt modelId="{2CD65ED1-405B-4B16-9334-7596DF5C6BDB}" type="sibTrans" cxnId="{E06338E8-1FF1-4E59-A85C-88252A6CF0E3}">
      <dgm:prSet/>
      <dgm:spPr/>
      <dgm:t>
        <a:bodyPr/>
        <a:lstStyle/>
        <a:p>
          <a:endParaRPr lang="en-CA"/>
        </a:p>
      </dgm:t>
    </dgm:pt>
    <dgm:pt modelId="{227EC30F-9ED6-4042-B634-3C9FB7A88AB5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Potential for strategic alliances with larger players in logistics.</a:t>
          </a:r>
        </a:p>
      </dgm:t>
    </dgm:pt>
    <dgm:pt modelId="{2B280C58-4AA4-4FB0-8CA6-216041C205BF}" type="parTrans" cxnId="{2E1EA0F5-BAB9-4AC4-B190-8140366A315F}">
      <dgm:prSet/>
      <dgm:spPr/>
      <dgm:t>
        <a:bodyPr/>
        <a:lstStyle/>
        <a:p>
          <a:endParaRPr lang="en-CA"/>
        </a:p>
      </dgm:t>
    </dgm:pt>
    <dgm:pt modelId="{6177BE3D-680C-4376-AF8F-DD66E5DCF3EA}" type="sibTrans" cxnId="{2E1EA0F5-BAB9-4AC4-B190-8140366A315F}">
      <dgm:prSet/>
      <dgm:spPr/>
      <dgm:t>
        <a:bodyPr/>
        <a:lstStyle/>
        <a:p>
          <a:endParaRPr lang="en-CA"/>
        </a:p>
      </dgm:t>
    </dgm:pt>
    <dgm:pt modelId="{F41A105E-F97E-46F5-90EB-B7FB79F0C16F}">
      <dgm:prSet custT="1"/>
      <dgm:spPr>
        <a:solidFill>
          <a:srgbClr val="14B2CB"/>
        </a:solidFill>
      </dgm:spPr>
      <dgm:t>
        <a:bodyPr/>
        <a:lstStyle/>
        <a:p>
          <a:r>
            <a:rPr lang="en-CA" sz="2400" b="0" i="0" dirty="0"/>
            <a:t>Threats</a:t>
          </a:r>
        </a:p>
      </dgm:t>
    </dgm:pt>
    <dgm:pt modelId="{4D41EBD5-1EF2-406D-9F63-86997DD2745B}" type="parTrans" cxnId="{31E41662-9E07-4001-8458-5A12A8C97710}">
      <dgm:prSet/>
      <dgm:spPr/>
      <dgm:t>
        <a:bodyPr/>
        <a:lstStyle/>
        <a:p>
          <a:endParaRPr lang="en-CA"/>
        </a:p>
      </dgm:t>
    </dgm:pt>
    <dgm:pt modelId="{0B3B029C-DCAF-4174-822D-759909CA4AF6}" type="sibTrans" cxnId="{31E41662-9E07-4001-8458-5A12A8C97710}">
      <dgm:prSet/>
      <dgm:spPr/>
      <dgm:t>
        <a:bodyPr/>
        <a:lstStyle/>
        <a:p>
          <a:endParaRPr lang="en-CA"/>
        </a:p>
      </dgm:t>
    </dgm:pt>
    <dgm:pt modelId="{7FB3D892-22A0-4695-9F54-2C61DD010F40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Established technology platform tailored for mobility needs.</a:t>
          </a:r>
          <a:endParaRPr lang="en-CA" sz="1600" dirty="0"/>
        </a:p>
      </dgm:t>
    </dgm:pt>
    <dgm:pt modelId="{085335B3-8CD6-4BDC-ACEA-C389277990FE}" type="parTrans" cxnId="{ED967EA8-7292-49DB-A5EC-7605A5A10453}">
      <dgm:prSet/>
      <dgm:spPr/>
      <dgm:t>
        <a:bodyPr/>
        <a:lstStyle/>
        <a:p>
          <a:endParaRPr lang="en-CA"/>
        </a:p>
      </dgm:t>
    </dgm:pt>
    <dgm:pt modelId="{FE411A12-D4D8-4E4C-A69D-8A33456EF56B}" type="sibTrans" cxnId="{ED967EA8-7292-49DB-A5EC-7605A5A10453}">
      <dgm:prSet/>
      <dgm:spPr/>
      <dgm:t>
        <a:bodyPr/>
        <a:lstStyle/>
        <a:p>
          <a:endParaRPr lang="en-CA"/>
        </a:p>
      </dgm:t>
    </dgm:pt>
    <dgm:pt modelId="{FE54C984-A5CC-4B63-9002-72DBC5B4E03F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Competition from both fintech startups and traditional banks entering the market.</a:t>
          </a:r>
          <a:endParaRPr lang="en-CA" sz="1600" b="0" i="0" dirty="0"/>
        </a:p>
      </dgm:t>
    </dgm:pt>
    <dgm:pt modelId="{776F88D6-C1A9-48C6-B821-0AF81D121F39}" type="sibTrans" cxnId="{EA7EF42B-586B-41C1-BE2A-7B9FD2E5087A}">
      <dgm:prSet/>
      <dgm:spPr/>
      <dgm:t>
        <a:bodyPr/>
        <a:lstStyle/>
        <a:p>
          <a:endParaRPr lang="en-CA"/>
        </a:p>
      </dgm:t>
    </dgm:pt>
    <dgm:pt modelId="{6DA97930-6AA5-4E37-861F-976115718CB3}" type="parTrans" cxnId="{EA7EF42B-586B-41C1-BE2A-7B9FD2E5087A}">
      <dgm:prSet/>
      <dgm:spPr/>
      <dgm:t>
        <a:bodyPr/>
        <a:lstStyle/>
        <a:p>
          <a:endParaRPr lang="en-CA"/>
        </a:p>
      </dgm:t>
    </dgm:pt>
    <dgm:pt modelId="{E778AB9E-0442-4A40-8C0E-5C88C33FF690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GB" sz="1600" b="0" i="0" dirty="0"/>
            <a:t>Economic fluctuations affecting logistics demand.</a:t>
          </a:r>
        </a:p>
      </dgm:t>
    </dgm:pt>
    <dgm:pt modelId="{AE30CBC4-1E2C-4421-8DD9-363D0F1E2D34}" type="sibTrans" cxnId="{E007FA07-8B50-4B6C-B58D-1FDE3685CA4F}">
      <dgm:prSet/>
      <dgm:spPr/>
      <dgm:t>
        <a:bodyPr/>
        <a:lstStyle/>
        <a:p>
          <a:endParaRPr lang="en-CA"/>
        </a:p>
      </dgm:t>
    </dgm:pt>
    <dgm:pt modelId="{849B07AB-982E-4170-9012-5A31B933BCD9}" type="parTrans" cxnId="{E007FA07-8B50-4B6C-B58D-1FDE3685CA4F}">
      <dgm:prSet/>
      <dgm:spPr/>
      <dgm:t>
        <a:bodyPr/>
        <a:lstStyle/>
        <a:p>
          <a:endParaRPr lang="en-CA"/>
        </a:p>
      </dgm:t>
    </dgm:pt>
    <dgm:pt modelId="{86D6F4C7-F854-4FA5-957B-B1016B159CA5}" type="pres">
      <dgm:prSet presAssocID="{3CC547F2-EBBA-4403-B3D0-079D8453DBA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5DAF606B-17E6-456F-84EC-B1E82A56AC27}" type="pres">
      <dgm:prSet presAssocID="{3CC547F2-EBBA-4403-B3D0-079D8453DBA6}" presName="children" presStyleCnt="0"/>
      <dgm:spPr/>
    </dgm:pt>
    <dgm:pt modelId="{DEC30E7A-BC66-4B4B-ACCA-4AE2323D4D73}" type="pres">
      <dgm:prSet presAssocID="{3CC547F2-EBBA-4403-B3D0-079D8453DBA6}" presName="child1group" presStyleCnt="0"/>
      <dgm:spPr/>
    </dgm:pt>
    <dgm:pt modelId="{F63642E9-ECE8-4E5A-A575-86166497EF86}" type="pres">
      <dgm:prSet presAssocID="{3CC547F2-EBBA-4403-B3D0-079D8453DBA6}" presName="child1" presStyleLbl="bgAcc1" presStyleIdx="0" presStyleCnt="4" custScaleX="127036" custScaleY="46487" custLinFactNeighborX="-19567" custLinFactNeighborY="9584"/>
      <dgm:spPr/>
    </dgm:pt>
    <dgm:pt modelId="{CEB19BC3-76B6-479E-8B77-541A5D38D40A}" type="pres">
      <dgm:prSet presAssocID="{3CC547F2-EBBA-4403-B3D0-079D8453DBA6}" presName="child1Text" presStyleLbl="bgAcc1" presStyleIdx="0" presStyleCnt="4">
        <dgm:presLayoutVars>
          <dgm:bulletEnabled val="1"/>
        </dgm:presLayoutVars>
      </dgm:prSet>
      <dgm:spPr/>
    </dgm:pt>
    <dgm:pt modelId="{5C089714-2510-40A2-9E6F-F29A11584456}" type="pres">
      <dgm:prSet presAssocID="{3CC547F2-EBBA-4403-B3D0-079D8453DBA6}" presName="child2group" presStyleCnt="0"/>
      <dgm:spPr/>
    </dgm:pt>
    <dgm:pt modelId="{30DD5EEA-54D8-4E67-AA02-11E5466C1E39}" type="pres">
      <dgm:prSet presAssocID="{3CC547F2-EBBA-4403-B3D0-079D8453DBA6}" presName="child2" presStyleLbl="bgAcc1" presStyleIdx="1" presStyleCnt="4" custScaleX="134934" custScaleY="54725" custLinFactNeighborX="15275" custLinFactNeighborY="12002"/>
      <dgm:spPr/>
    </dgm:pt>
    <dgm:pt modelId="{DEA2CF02-C921-4872-8E50-BD412401A310}" type="pres">
      <dgm:prSet presAssocID="{3CC547F2-EBBA-4403-B3D0-079D8453DBA6}" presName="child2Text" presStyleLbl="bgAcc1" presStyleIdx="1" presStyleCnt="4">
        <dgm:presLayoutVars>
          <dgm:bulletEnabled val="1"/>
        </dgm:presLayoutVars>
      </dgm:prSet>
      <dgm:spPr/>
    </dgm:pt>
    <dgm:pt modelId="{E1BA26A0-8CC7-4679-86C2-47C67C8C3020}" type="pres">
      <dgm:prSet presAssocID="{3CC547F2-EBBA-4403-B3D0-079D8453DBA6}" presName="child3group" presStyleCnt="0"/>
      <dgm:spPr/>
    </dgm:pt>
    <dgm:pt modelId="{92B2A94C-F46B-44C5-BC0F-F3FBBE366CB5}" type="pres">
      <dgm:prSet presAssocID="{3CC547F2-EBBA-4403-B3D0-079D8453DBA6}" presName="child3" presStyleLbl="bgAcc1" presStyleIdx="2" presStyleCnt="4" custScaleX="139945" custScaleY="81243" custLinFactNeighborX="15077" custLinFactNeighborY="-3638"/>
      <dgm:spPr/>
    </dgm:pt>
    <dgm:pt modelId="{978963D7-8DB2-4B44-9E3D-958FFED4DA9A}" type="pres">
      <dgm:prSet presAssocID="{3CC547F2-EBBA-4403-B3D0-079D8453DBA6}" presName="child3Text" presStyleLbl="bgAcc1" presStyleIdx="2" presStyleCnt="4">
        <dgm:presLayoutVars>
          <dgm:bulletEnabled val="1"/>
        </dgm:presLayoutVars>
      </dgm:prSet>
      <dgm:spPr/>
    </dgm:pt>
    <dgm:pt modelId="{12E19FDD-5222-4192-8595-C93958E1B9D8}" type="pres">
      <dgm:prSet presAssocID="{3CC547F2-EBBA-4403-B3D0-079D8453DBA6}" presName="child4group" presStyleCnt="0"/>
      <dgm:spPr/>
    </dgm:pt>
    <dgm:pt modelId="{16F3EF53-DA98-4D18-B4C2-1641A540436F}" type="pres">
      <dgm:prSet presAssocID="{3CC547F2-EBBA-4403-B3D0-079D8453DBA6}" presName="child4" presStyleLbl="bgAcc1" presStyleIdx="3" presStyleCnt="4" custScaleX="130886" custScaleY="84465" custLinFactNeighborX="-16741" custLinFactNeighborY="-7788"/>
      <dgm:spPr/>
    </dgm:pt>
    <dgm:pt modelId="{9AE21710-8341-44BD-90C1-C3DF300AF285}" type="pres">
      <dgm:prSet presAssocID="{3CC547F2-EBBA-4403-B3D0-079D8453DBA6}" presName="child4Text" presStyleLbl="bgAcc1" presStyleIdx="3" presStyleCnt="4">
        <dgm:presLayoutVars>
          <dgm:bulletEnabled val="1"/>
        </dgm:presLayoutVars>
      </dgm:prSet>
      <dgm:spPr/>
    </dgm:pt>
    <dgm:pt modelId="{ABC8CC60-D697-4D6F-AA17-445D9D3AB0F4}" type="pres">
      <dgm:prSet presAssocID="{3CC547F2-EBBA-4403-B3D0-079D8453DBA6}" presName="childPlaceholder" presStyleCnt="0"/>
      <dgm:spPr/>
    </dgm:pt>
    <dgm:pt modelId="{26B50AD9-6D97-41D0-97C1-236A7BE9FB78}" type="pres">
      <dgm:prSet presAssocID="{3CC547F2-EBBA-4403-B3D0-079D8453DBA6}" presName="circle" presStyleCnt="0"/>
      <dgm:spPr/>
    </dgm:pt>
    <dgm:pt modelId="{6C3F04DC-ABE1-4E24-AA3D-3D21064712CC}" type="pres">
      <dgm:prSet presAssocID="{3CC547F2-EBBA-4403-B3D0-079D8453DBA6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E0CCAF8B-6CCB-4747-89B9-4F5567D84F8E}" type="pres">
      <dgm:prSet presAssocID="{3CC547F2-EBBA-4403-B3D0-079D8453DBA6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BBB4D9E3-B2E1-4D32-8F36-0079E3F8DEF1}" type="pres">
      <dgm:prSet presAssocID="{3CC547F2-EBBA-4403-B3D0-079D8453DBA6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48348AE-BEC6-4B81-B522-30BB18AF0236}" type="pres">
      <dgm:prSet presAssocID="{3CC547F2-EBBA-4403-B3D0-079D8453DBA6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31B12F5-A66A-43D3-82BD-6D18496B8F98}" type="pres">
      <dgm:prSet presAssocID="{3CC547F2-EBBA-4403-B3D0-079D8453DBA6}" presName="quadrantPlaceholder" presStyleCnt="0"/>
      <dgm:spPr/>
    </dgm:pt>
    <dgm:pt modelId="{9AE53699-8881-4E71-B925-C17833B58D76}" type="pres">
      <dgm:prSet presAssocID="{3CC547F2-EBBA-4403-B3D0-079D8453DBA6}" presName="center1" presStyleLbl="fgShp" presStyleIdx="0" presStyleCnt="2"/>
      <dgm:spPr/>
    </dgm:pt>
    <dgm:pt modelId="{C4E060E6-1152-4D8F-9396-2F0EC0F2FC4F}" type="pres">
      <dgm:prSet presAssocID="{3CC547F2-EBBA-4403-B3D0-079D8453DBA6}" presName="center2" presStyleLbl="fgShp" presStyleIdx="1" presStyleCnt="2"/>
      <dgm:spPr/>
    </dgm:pt>
  </dgm:ptLst>
  <dgm:cxnLst>
    <dgm:cxn modelId="{E007FA07-8B50-4B6C-B58D-1FDE3685CA4F}" srcId="{F41A105E-F97E-46F5-90EB-B7FB79F0C16F}" destId="{E778AB9E-0442-4A40-8C0E-5C88C33FF690}" srcOrd="1" destOrd="0" parTransId="{849B07AB-982E-4170-9012-5A31B933BCD9}" sibTransId="{AE30CBC4-1E2C-4421-8DD9-363D0F1E2D34}"/>
    <dgm:cxn modelId="{D1E06E18-3ACD-4BA3-B340-138D6020C876}" type="presOf" srcId="{D5F40C55-5411-46AF-AD97-6F79CCE11BDE}" destId="{978963D7-8DB2-4B44-9E3D-958FFED4DA9A}" srcOrd="1" destOrd="0" presId="urn:microsoft.com/office/officeart/2005/8/layout/cycle4"/>
    <dgm:cxn modelId="{B2D5B221-B40C-4E68-A23C-B2B8265BA909}" srcId="{3CC547F2-EBBA-4403-B3D0-079D8453DBA6}" destId="{7F3B943E-2ECA-448A-8FC0-63BAA343627A}" srcOrd="0" destOrd="0" parTransId="{8E938763-75E1-4B9F-B75A-85E4A1E08301}" sibTransId="{29256A34-BE3E-4223-8B57-ABEA74D12DC4}"/>
    <dgm:cxn modelId="{EA7EF42B-586B-41C1-BE2A-7B9FD2E5087A}" srcId="{F41A105E-F97E-46F5-90EB-B7FB79F0C16F}" destId="{FE54C984-A5CC-4B63-9002-72DBC5B4E03F}" srcOrd="0" destOrd="0" parTransId="{6DA97930-6AA5-4E37-861F-976115718CB3}" sibTransId="{776F88D6-C1A9-48C6-B821-0AF81D121F39}"/>
    <dgm:cxn modelId="{9655A130-2E0B-42CE-80F9-1CC98D93F01D}" srcId="{3CC547F2-EBBA-4403-B3D0-079D8453DBA6}" destId="{9288B9E9-31D5-428A-91E2-11A9C6E6947D}" srcOrd="2" destOrd="0" parTransId="{0C622A81-1C62-4F9E-B324-CD8B2AC742F0}" sibTransId="{7CA02EB0-EB89-4710-BFEF-EB13C14308AD}"/>
    <dgm:cxn modelId="{22A14639-5168-4048-8EBC-007C7EC7A4B6}" type="presOf" srcId="{4F812480-EF1E-4FA0-B865-13D23E12F9A0}" destId="{DEA2CF02-C921-4872-8E50-BD412401A310}" srcOrd="1" destOrd="0" presId="urn:microsoft.com/office/officeart/2005/8/layout/cycle4"/>
    <dgm:cxn modelId="{A083B23B-0EFA-4F03-9E6A-B40BD234642D}" type="presOf" srcId="{1DA6F995-4F5E-4161-9B19-1A8206ECFAC2}" destId="{CEB19BC3-76B6-479E-8B77-541A5D38D40A}" srcOrd="1" destOrd="1" presId="urn:microsoft.com/office/officeart/2005/8/layout/cycle4"/>
    <dgm:cxn modelId="{BD2B7260-F814-4E2C-AC18-4B0F219B3B5D}" type="presOf" srcId="{3CC547F2-EBBA-4403-B3D0-079D8453DBA6}" destId="{86D6F4C7-F854-4FA5-957B-B1016B159CA5}" srcOrd="0" destOrd="0" presId="urn:microsoft.com/office/officeart/2005/8/layout/cycle4"/>
    <dgm:cxn modelId="{31E41662-9E07-4001-8458-5A12A8C97710}" srcId="{3CC547F2-EBBA-4403-B3D0-079D8453DBA6}" destId="{F41A105E-F97E-46F5-90EB-B7FB79F0C16F}" srcOrd="3" destOrd="0" parTransId="{4D41EBD5-1EF2-406D-9F63-86997DD2745B}" sibTransId="{0B3B029C-DCAF-4174-822D-759909CA4AF6}"/>
    <dgm:cxn modelId="{BCFBCE6C-21A5-4300-9743-EEF66CC918E7}" type="presOf" srcId="{227EC30F-9ED6-4042-B634-3C9FB7A88AB5}" destId="{30DD5EEA-54D8-4E67-AA02-11E5466C1E39}" srcOrd="0" destOrd="1" presId="urn:microsoft.com/office/officeart/2005/8/layout/cycle4"/>
    <dgm:cxn modelId="{B77C7876-C5FC-49F8-93A6-327A4794680E}" srcId="{9288B9E9-31D5-428A-91E2-11A9C6E6947D}" destId="{6E499A77-23A4-4BB7-AA4D-986E6EE69877}" srcOrd="1" destOrd="0" parTransId="{CFE69C67-1957-4F4D-8C62-162E5FC437C0}" sibTransId="{994A635F-C6CF-4BD3-ABD5-ABAAB496466B}"/>
    <dgm:cxn modelId="{4BBDF159-F09D-4EDA-BB22-B4D1AA4F64E1}" srcId="{3CC547F2-EBBA-4403-B3D0-079D8453DBA6}" destId="{2ED76FD0-5585-482A-9F47-EB8800FE0ACA}" srcOrd="1" destOrd="0" parTransId="{AE2535B2-BD40-412A-88E7-402414B410A5}" sibTransId="{C393BBF2-0200-415C-A8CB-287EBB4A6500}"/>
    <dgm:cxn modelId="{7D9D6E7F-E143-4683-A63B-F5FC003ED29D}" type="presOf" srcId="{FE54C984-A5CC-4B63-9002-72DBC5B4E03F}" destId="{9AE21710-8341-44BD-90C1-C3DF300AF285}" srcOrd="1" destOrd="0" presId="urn:microsoft.com/office/officeart/2005/8/layout/cycle4"/>
    <dgm:cxn modelId="{EF7C9986-2598-4ABD-88EB-F7C343875F33}" type="presOf" srcId="{6E499A77-23A4-4BB7-AA4D-986E6EE69877}" destId="{978963D7-8DB2-4B44-9E3D-958FFED4DA9A}" srcOrd="1" destOrd="1" presId="urn:microsoft.com/office/officeart/2005/8/layout/cycle4"/>
    <dgm:cxn modelId="{122FE58B-E4BE-41E9-85FD-FCF4E7E579B7}" type="presOf" srcId="{9288B9E9-31D5-428A-91E2-11A9C6E6947D}" destId="{BBB4D9E3-B2E1-4D32-8F36-0079E3F8DEF1}" srcOrd="0" destOrd="0" presId="urn:microsoft.com/office/officeart/2005/8/layout/cycle4"/>
    <dgm:cxn modelId="{7768B693-920D-4FF3-86F0-2E01F563632F}" type="presOf" srcId="{1DA6F995-4F5E-4161-9B19-1A8206ECFAC2}" destId="{F63642E9-ECE8-4E5A-A575-86166497EF86}" srcOrd="0" destOrd="1" presId="urn:microsoft.com/office/officeart/2005/8/layout/cycle4"/>
    <dgm:cxn modelId="{2C95569A-3314-4EE6-A554-0711F4126A98}" type="presOf" srcId="{F41A105E-F97E-46F5-90EB-B7FB79F0C16F}" destId="{048348AE-BEC6-4B81-B522-30BB18AF0236}" srcOrd="0" destOrd="0" presId="urn:microsoft.com/office/officeart/2005/8/layout/cycle4"/>
    <dgm:cxn modelId="{ED967EA8-7292-49DB-A5EC-7605A5A10453}" srcId="{7F3B943E-2ECA-448A-8FC0-63BAA343627A}" destId="{7FB3D892-22A0-4695-9F54-2C61DD010F40}" srcOrd="0" destOrd="0" parTransId="{085335B3-8CD6-4BDC-ACEA-C389277990FE}" sibTransId="{FE411A12-D4D8-4E4C-A69D-8A33456EF56B}"/>
    <dgm:cxn modelId="{6E920FAE-3C70-49B5-9FF5-0A106C9C968F}" type="presOf" srcId="{227EC30F-9ED6-4042-B634-3C9FB7A88AB5}" destId="{DEA2CF02-C921-4872-8E50-BD412401A310}" srcOrd="1" destOrd="1" presId="urn:microsoft.com/office/officeart/2005/8/layout/cycle4"/>
    <dgm:cxn modelId="{7C8029AE-EB6F-4D9B-BD1F-8D7704B2267D}" type="presOf" srcId="{D5F40C55-5411-46AF-AD97-6F79CCE11BDE}" destId="{92B2A94C-F46B-44C5-BC0F-F3FBBE366CB5}" srcOrd="0" destOrd="0" presId="urn:microsoft.com/office/officeart/2005/8/layout/cycle4"/>
    <dgm:cxn modelId="{B85CC7BB-F1C4-4943-8DD9-1582E34D3C1F}" type="presOf" srcId="{E778AB9E-0442-4A40-8C0E-5C88C33FF690}" destId="{9AE21710-8341-44BD-90C1-C3DF300AF285}" srcOrd="1" destOrd="1" presId="urn:microsoft.com/office/officeart/2005/8/layout/cycle4"/>
    <dgm:cxn modelId="{9880C7BD-FA18-49C5-85E0-9D5BD3F2EDB2}" srcId="{7F3B943E-2ECA-448A-8FC0-63BAA343627A}" destId="{1DA6F995-4F5E-4161-9B19-1A8206ECFAC2}" srcOrd="1" destOrd="0" parTransId="{F33E5327-64EA-45B7-93FB-D9F7017B629F}" sibTransId="{F2AFCBCD-2673-4A2C-83CF-0CF99D579DFB}"/>
    <dgm:cxn modelId="{705DDEC9-B91D-4332-9CA5-8934A19698A7}" type="presOf" srcId="{6E499A77-23A4-4BB7-AA4D-986E6EE69877}" destId="{92B2A94C-F46B-44C5-BC0F-F3FBBE366CB5}" srcOrd="0" destOrd="1" presId="urn:microsoft.com/office/officeart/2005/8/layout/cycle4"/>
    <dgm:cxn modelId="{2EBD2FCF-1772-4077-A0C8-0EC7BEBEF7F4}" type="presOf" srcId="{7FB3D892-22A0-4695-9F54-2C61DD010F40}" destId="{CEB19BC3-76B6-479E-8B77-541A5D38D40A}" srcOrd="1" destOrd="0" presId="urn:microsoft.com/office/officeart/2005/8/layout/cycle4"/>
    <dgm:cxn modelId="{B3299CCF-1EF4-4DD9-8B86-91F3DCD8AC22}" type="presOf" srcId="{E778AB9E-0442-4A40-8C0E-5C88C33FF690}" destId="{16F3EF53-DA98-4D18-B4C2-1641A540436F}" srcOrd="0" destOrd="1" presId="urn:microsoft.com/office/officeart/2005/8/layout/cycle4"/>
    <dgm:cxn modelId="{C2B1ABCF-FA8E-4D92-81F8-482F81870442}" type="presOf" srcId="{2ED76FD0-5585-482A-9F47-EB8800FE0ACA}" destId="{E0CCAF8B-6CCB-4747-89B9-4F5567D84F8E}" srcOrd="0" destOrd="0" presId="urn:microsoft.com/office/officeart/2005/8/layout/cycle4"/>
    <dgm:cxn modelId="{9F47EFD0-82A2-4F28-9E04-2EC9737180F9}" type="presOf" srcId="{FE54C984-A5CC-4B63-9002-72DBC5B4E03F}" destId="{16F3EF53-DA98-4D18-B4C2-1641A540436F}" srcOrd="0" destOrd="0" presId="urn:microsoft.com/office/officeart/2005/8/layout/cycle4"/>
    <dgm:cxn modelId="{7F78FDDF-0A08-4008-B546-F90122A6E1F4}" type="presOf" srcId="{7F3B943E-2ECA-448A-8FC0-63BAA343627A}" destId="{6C3F04DC-ABE1-4E24-AA3D-3D21064712CC}" srcOrd="0" destOrd="0" presId="urn:microsoft.com/office/officeart/2005/8/layout/cycle4"/>
    <dgm:cxn modelId="{463A22E0-A4EE-4A2E-87BE-C4E664293561}" type="presOf" srcId="{7FB3D892-22A0-4695-9F54-2C61DD010F40}" destId="{F63642E9-ECE8-4E5A-A575-86166497EF86}" srcOrd="0" destOrd="0" presId="urn:microsoft.com/office/officeart/2005/8/layout/cycle4"/>
    <dgm:cxn modelId="{CB1869E2-2893-491C-B037-7F66C418F7D2}" srcId="{9288B9E9-31D5-428A-91E2-11A9C6E6947D}" destId="{D5F40C55-5411-46AF-AD97-6F79CCE11BDE}" srcOrd="0" destOrd="0" parTransId="{5CAB1E89-0D81-4D33-9BD7-091B1763B9DC}" sibTransId="{9AE59A6A-0AEF-4780-8943-2D9B89C3A149}"/>
    <dgm:cxn modelId="{E06338E8-1FF1-4E59-A85C-88252A6CF0E3}" srcId="{2ED76FD0-5585-482A-9F47-EB8800FE0ACA}" destId="{4F812480-EF1E-4FA0-B865-13D23E12F9A0}" srcOrd="0" destOrd="0" parTransId="{287750CA-1EB8-4A03-B36F-3CEF617D88CD}" sibTransId="{2CD65ED1-405B-4B16-9334-7596DF5C6BDB}"/>
    <dgm:cxn modelId="{388990F3-59F7-4531-8C7D-DEBC7278F43B}" type="presOf" srcId="{4F812480-EF1E-4FA0-B865-13D23E12F9A0}" destId="{30DD5EEA-54D8-4E67-AA02-11E5466C1E39}" srcOrd="0" destOrd="0" presId="urn:microsoft.com/office/officeart/2005/8/layout/cycle4"/>
    <dgm:cxn modelId="{2E1EA0F5-BAB9-4AC4-B190-8140366A315F}" srcId="{2ED76FD0-5585-482A-9F47-EB8800FE0ACA}" destId="{227EC30F-9ED6-4042-B634-3C9FB7A88AB5}" srcOrd="1" destOrd="0" parTransId="{2B280C58-4AA4-4FB0-8CA6-216041C205BF}" sibTransId="{6177BE3D-680C-4376-AF8F-DD66E5DCF3EA}"/>
    <dgm:cxn modelId="{08BF38A4-910A-4E29-AFC0-427F0EBBF5A1}" type="presParOf" srcId="{86D6F4C7-F854-4FA5-957B-B1016B159CA5}" destId="{5DAF606B-17E6-456F-84EC-B1E82A56AC27}" srcOrd="0" destOrd="0" presId="urn:microsoft.com/office/officeart/2005/8/layout/cycle4"/>
    <dgm:cxn modelId="{B471D8D8-24FE-4EC2-96C1-A7C38B0D2A54}" type="presParOf" srcId="{5DAF606B-17E6-456F-84EC-B1E82A56AC27}" destId="{DEC30E7A-BC66-4B4B-ACCA-4AE2323D4D73}" srcOrd="0" destOrd="0" presId="urn:microsoft.com/office/officeart/2005/8/layout/cycle4"/>
    <dgm:cxn modelId="{5E172FFB-8B9F-44D7-9E91-28DFCDB23FA9}" type="presParOf" srcId="{DEC30E7A-BC66-4B4B-ACCA-4AE2323D4D73}" destId="{F63642E9-ECE8-4E5A-A575-86166497EF86}" srcOrd="0" destOrd="0" presId="urn:microsoft.com/office/officeart/2005/8/layout/cycle4"/>
    <dgm:cxn modelId="{D95B62F6-9E8E-475A-9803-8B44D5E8439E}" type="presParOf" srcId="{DEC30E7A-BC66-4B4B-ACCA-4AE2323D4D73}" destId="{CEB19BC3-76B6-479E-8B77-541A5D38D40A}" srcOrd="1" destOrd="0" presId="urn:microsoft.com/office/officeart/2005/8/layout/cycle4"/>
    <dgm:cxn modelId="{1310C6AE-50E5-4435-865E-8CE238A3C04F}" type="presParOf" srcId="{5DAF606B-17E6-456F-84EC-B1E82A56AC27}" destId="{5C089714-2510-40A2-9E6F-F29A11584456}" srcOrd="1" destOrd="0" presId="urn:microsoft.com/office/officeart/2005/8/layout/cycle4"/>
    <dgm:cxn modelId="{31FF562A-B104-4B32-AD8D-95D1868D3B3B}" type="presParOf" srcId="{5C089714-2510-40A2-9E6F-F29A11584456}" destId="{30DD5EEA-54D8-4E67-AA02-11E5466C1E39}" srcOrd="0" destOrd="0" presId="urn:microsoft.com/office/officeart/2005/8/layout/cycle4"/>
    <dgm:cxn modelId="{424F2F3E-6E88-4300-A6BD-5ED43DB334A3}" type="presParOf" srcId="{5C089714-2510-40A2-9E6F-F29A11584456}" destId="{DEA2CF02-C921-4872-8E50-BD412401A310}" srcOrd="1" destOrd="0" presId="urn:microsoft.com/office/officeart/2005/8/layout/cycle4"/>
    <dgm:cxn modelId="{821C85A3-298D-4373-93EB-2A095C517692}" type="presParOf" srcId="{5DAF606B-17E6-456F-84EC-B1E82A56AC27}" destId="{E1BA26A0-8CC7-4679-86C2-47C67C8C3020}" srcOrd="2" destOrd="0" presId="urn:microsoft.com/office/officeart/2005/8/layout/cycle4"/>
    <dgm:cxn modelId="{45A9C5A8-27AB-41C6-A937-22DE6780139D}" type="presParOf" srcId="{E1BA26A0-8CC7-4679-86C2-47C67C8C3020}" destId="{92B2A94C-F46B-44C5-BC0F-F3FBBE366CB5}" srcOrd="0" destOrd="0" presId="urn:microsoft.com/office/officeart/2005/8/layout/cycle4"/>
    <dgm:cxn modelId="{84DAA7E5-C7DE-42E6-B68B-D0B8548D69D3}" type="presParOf" srcId="{E1BA26A0-8CC7-4679-86C2-47C67C8C3020}" destId="{978963D7-8DB2-4B44-9E3D-958FFED4DA9A}" srcOrd="1" destOrd="0" presId="urn:microsoft.com/office/officeart/2005/8/layout/cycle4"/>
    <dgm:cxn modelId="{6DE8515E-C5FF-4F68-9CC4-10D1B8B8F41F}" type="presParOf" srcId="{5DAF606B-17E6-456F-84EC-B1E82A56AC27}" destId="{12E19FDD-5222-4192-8595-C93958E1B9D8}" srcOrd="3" destOrd="0" presId="urn:microsoft.com/office/officeart/2005/8/layout/cycle4"/>
    <dgm:cxn modelId="{E69D4D60-75E2-4F02-92C2-3ACF273ECC94}" type="presParOf" srcId="{12E19FDD-5222-4192-8595-C93958E1B9D8}" destId="{16F3EF53-DA98-4D18-B4C2-1641A540436F}" srcOrd="0" destOrd="0" presId="urn:microsoft.com/office/officeart/2005/8/layout/cycle4"/>
    <dgm:cxn modelId="{F4D0D8B7-4B54-4907-A88F-D8484CA3BF0C}" type="presParOf" srcId="{12E19FDD-5222-4192-8595-C93958E1B9D8}" destId="{9AE21710-8341-44BD-90C1-C3DF300AF285}" srcOrd="1" destOrd="0" presId="urn:microsoft.com/office/officeart/2005/8/layout/cycle4"/>
    <dgm:cxn modelId="{954CB64E-09CD-429B-9F86-FA2668CEC413}" type="presParOf" srcId="{5DAF606B-17E6-456F-84EC-B1E82A56AC27}" destId="{ABC8CC60-D697-4D6F-AA17-445D9D3AB0F4}" srcOrd="4" destOrd="0" presId="urn:microsoft.com/office/officeart/2005/8/layout/cycle4"/>
    <dgm:cxn modelId="{21A7F78F-75E1-45EC-9991-9582876ECE64}" type="presParOf" srcId="{86D6F4C7-F854-4FA5-957B-B1016B159CA5}" destId="{26B50AD9-6D97-41D0-97C1-236A7BE9FB78}" srcOrd="1" destOrd="0" presId="urn:microsoft.com/office/officeart/2005/8/layout/cycle4"/>
    <dgm:cxn modelId="{262EF21A-DA5F-43E4-B842-5F4678095629}" type="presParOf" srcId="{26B50AD9-6D97-41D0-97C1-236A7BE9FB78}" destId="{6C3F04DC-ABE1-4E24-AA3D-3D21064712CC}" srcOrd="0" destOrd="0" presId="urn:microsoft.com/office/officeart/2005/8/layout/cycle4"/>
    <dgm:cxn modelId="{13D45041-05DD-4695-BE8D-AA41B60FE06A}" type="presParOf" srcId="{26B50AD9-6D97-41D0-97C1-236A7BE9FB78}" destId="{E0CCAF8B-6CCB-4747-89B9-4F5567D84F8E}" srcOrd="1" destOrd="0" presId="urn:microsoft.com/office/officeart/2005/8/layout/cycle4"/>
    <dgm:cxn modelId="{1588FD71-0F65-4832-9F0C-03C01C8395A4}" type="presParOf" srcId="{26B50AD9-6D97-41D0-97C1-236A7BE9FB78}" destId="{BBB4D9E3-B2E1-4D32-8F36-0079E3F8DEF1}" srcOrd="2" destOrd="0" presId="urn:microsoft.com/office/officeart/2005/8/layout/cycle4"/>
    <dgm:cxn modelId="{62E08AF9-329E-459A-87A3-2A800127AE32}" type="presParOf" srcId="{26B50AD9-6D97-41D0-97C1-236A7BE9FB78}" destId="{048348AE-BEC6-4B81-B522-30BB18AF0236}" srcOrd="3" destOrd="0" presId="urn:microsoft.com/office/officeart/2005/8/layout/cycle4"/>
    <dgm:cxn modelId="{91CCC663-37F9-4104-B964-1E9E76DC3319}" type="presParOf" srcId="{26B50AD9-6D97-41D0-97C1-236A7BE9FB78}" destId="{531B12F5-A66A-43D3-82BD-6D18496B8F98}" srcOrd="4" destOrd="0" presId="urn:microsoft.com/office/officeart/2005/8/layout/cycle4"/>
    <dgm:cxn modelId="{BF6ED0F2-5E99-43D0-A6D5-D0EFA3271E44}" type="presParOf" srcId="{86D6F4C7-F854-4FA5-957B-B1016B159CA5}" destId="{9AE53699-8881-4E71-B925-C17833B58D76}" srcOrd="2" destOrd="0" presId="urn:microsoft.com/office/officeart/2005/8/layout/cycle4"/>
    <dgm:cxn modelId="{F8A20478-AA56-4CAF-8E23-27B4B91028D0}" type="presParOf" srcId="{86D6F4C7-F854-4FA5-957B-B1016B159CA5}" destId="{C4E060E6-1152-4D8F-9396-2F0EC0F2FC4F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B2A94C-F46B-44C5-BC0F-F3FBBE366CB5}">
      <dsp:nvSpPr>
        <dsp:cNvPr id="0" name=""/>
        <dsp:cNvSpPr/>
      </dsp:nvSpPr>
      <dsp:spPr>
        <a:xfrm>
          <a:off x="6810674" y="5021384"/>
          <a:ext cx="4970756" cy="186927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Limited brand recognition outside the mobility sector.</a:t>
          </a:r>
          <a:endParaRPr lang="en-CA" sz="1600" kern="1200" dirty="0"/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CA" sz="1600" b="0" i="0" kern="1200" dirty="0"/>
            <a:t>Dependence on a niche market segment.</a:t>
          </a:r>
        </a:p>
      </dsp:txBody>
      <dsp:txXfrm>
        <a:off x="8342963" y="5529766"/>
        <a:ext cx="3397405" cy="1319835"/>
      </dsp:txXfrm>
    </dsp:sp>
    <dsp:sp modelId="{16F3EF53-DA98-4D18-B4C2-1641A540436F}">
      <dsp:nvSpPr>
        <dsp:cNvPr id="0" name=""/>
        <dsp:cNvSpPr/>
      </dsp:nvSpPr>
      <dsp:spPr>
        <a:xfrm>
          <a:off x="46140" y="4888833"/>
          <a:ext cx="4648987" cy="194341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Competition from both fintech startups and traditional banks entering the market.</a:t>
          </a:r>
          <a:endParaRPr lang="en-CA" sz="1600" b="0" i="0" kern="1200" dirty="0"/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Economic fluctuations affecting logistics demand.</a:t>
          </a:r>
        </a:p>
      </dsp:txBody>
      <dsp:txXfrm>
        <a:off x="88830" y="5417376"/>
        <a:ext cx="3168910" cy="1372179"/>
      </dsp:txXfrm>
    </dsp:sp>
    <dsp:sp modelId="{30DD5EEA-54D8-4E67-AA02-11E5466C1E39}">
      <dsp:nvSpPr>
        <dsp:cNvPr id="0" name=""/>
        <dsp:cNvSpPr/>
      </dsp:nvSpPr>
      <dsp:spPr>
        <a:xfrm>
          <a:off x="6906701" y="797002"/>
          <a:ext cx="4792769" cy="125913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Expanding digital finance trends in adjacent industries.</a:t>
          </a:r>
          <a:endParaRPr lang="en-CA" sz="1600" kern="1200" dirty="0"/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Potential for strategic alliances with larger players in logistics.</a:t>
          </a:r>
        </a:p>
      </dsp:txBody>
      <dsp:txXfrm>
        <a:off x="8372190" y="824661"/>
        <a:ext cx="3299620" cy="889036"/>
      </dsp:txXfrm>
    </dsp:sp>
    <dsp:sp modelId="{F63642E9-ECE8-4E5A-A575-86166497EF86}">
      <dsp:nvSpPr>
        <dsp:cNvPr id="0" name=""/>
        <dsp:cNvSpPr/>
      </dsp:nvSpPr>
      <dsp:spPr>
        <a:xfrm>
          <a:off x="14137" y="836140"/>
          <a:ext cx="4512237" cy="10695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2445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Established technology platform tailored for mobility needs.</a:t>
          </a:r>
          <a:endParaRPr lang="en-CA" sz="1600" kern="1200" dirty="0"/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GB" sz="1600" b="0" i="0" kern="1200" dirty="0"/>
            <a:t>Strong relationships with banks and financial institutions.</a:t>
          </a:r>
        </a:p>
      </dsp:txBody>
      <dsp:txXfrm>
        <a:off x="37633" y="859636"/>
        <a:ext cx="3111574" cy="755204"/>
      </dsp:txXfrm>
    </dsp:sp>
    <dsp:sp modelId="{6C3F04DC-ABE1-4E24-AA3D-3D21064712CC}">
      <dsp:nvSpPr>
        <dsp:cNvPr id="0" name=""/>
        <dsp:cNvSpPr/>
      </dsp:nvSpPr>
      <dsp:spPr>
        <a:xfrm>
          <a:off x="2758099" y="409838"/>
          <a:ext cx="3113336" cy="3113336"/>
        </a:xfrm>
        <a:prstGeom prst="pieWedge">
          <a:avLst/>
        </a:prstGeom>
        <a:solidFill>
          <a:srgbClr val="459394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i="0" kern="1200" dirty="0"/>
            <a:t>Strengths</a:t>
          </a:r>
          <a:endParaRPr lang="en-CA" sz="2400" kern="1200" dirty="0"/>
        </a:p>
      </dsp:txBody>
      <dsp:txXfrm>
        <a:off x="3669974" y="1321713"/>
        <a:ext cx="2201461" cy="2201461"/>
      </dsp:txXfrm>
    </dsp:sp>
    <dsp:sp modelId="{E0CCAF8B-6CCB-4747-89B9-4F5567D84F8E}">
      <dsp:nvSpPr>
        <dsp:cNvPr id="0" name=""/>
        <dsp:cNvSpPr/>
      </dsp:nvSpPr>
      <dsp:spPr>
        <a:xfrm rot="5400000">
          <a:off x="6015239" y="409838"/>
          <a:ext cx="3113336" cy="3113336"/>
        </a:xfrm>
        <a:prstGeom prst="pieWedge">
          <a:avLst/>
        </a:prstGeom>
        <a:solidFill>
          <a:srgbClr val="14B2CB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Opportunities</a:t>
          </a:r>
          <a:endParaRPr lang="en-CA" sz="2400" kern="1200" dirty="0"/>
        </a:p>
      </dsp:txBody>
      <dsp:txXfrm rot="-5400000">
        <a:off x="6015239" y="1321713"/>
        <a:ext cx="2201461" cy="2201461"/>
      </dsp:txXfrm>
    </dsp:sp>
    <dsp:sp modelId="{BBB4D9E3-B2E1-4D32-8F36-0079E3F8DEF1}">
      <dsp:nvSpPr>
        <dsp:cNvPr id="0" name=""/>
        <dsp:cNvSpPr/>
      </dsp:nvSpPr>
      <dsp:spPr>
        <a:xfrm rot="10800000">
          <a:off x="6015239" y="3666978"/>
          <a:ext cx="3113336" cy="3113336"/>
        </a:xfrm>
        <a:prstGeom prst="pieWedge">
          <a:avLst/>
        </a:prstGeom>
        <a:solidFill>
          <a:srgbClr val="459394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Weaknesses</a:t>
          </a:r>
          <a:endParaRPr lang="en-CA" sz="2400" kern="1200" dirty="0"/>
        </a:p>
      </dsp:txBody>
      <dsp:txXfrm rot="10800000">
        <a:off x="6015239" y="3666978"/>
        <a:ext cx="2201461" cy="2201461"/>
      </dsp:txXfrm>
    </dsp:sp>
    <dsp:sp modelId="{048348AE-BEC6-4B81-B522-30BB18AF0236}">
      <dsp:nvSpPr>
        <dsp:cNvPr id="0" name=""/>
        <dsp:cNvSpPr/>
      </dsp:nvSpPr>
      <dsp:spPr>
        <a:xfrm rot="16200000">
          <a:off x="2758099" y="3666978"/>
          <a:ext cx="3113336" cy="3113336"/>
        </a:xfrm>
        <a:prstGeom prst="pieWedge">
          <a:avLst/>
        </a:prstGeom>
        <a:solidFill>
          <a:srgbClr val="14B2CB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i="0" kern="1200" dirty="0"/>
            <a:t>Threats</a:t>
          </a:r>
        </a:p>
      </dsp:txBody>
      <dsp:txXfrm rot="5400000">
        <a:off x="3669974" y="3666978"/>
        <a:ext cx="2201461" cy="2201461"/>
      </dsp:txXfrm>
    </dsp:sp>
    <dsp:sp modelId="{9AE53699-8881-4E71-B925-C17833B58D76}">
      <dsp:nvSpPr>
        <dsp:cNvPr id="0" name=""/>
        <dsp:cNvSpPr/>
      </dsp:nvSpPr>
      <dsp:spPr>
        <a:xfrm>
          <a:off x="5405873" y="2947963"/>
          <a:ext cx="1074928" cy="934720"/>
        </a:xfrm>
        <a:prstGeom prst="circular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E060E6-1152-4D8F-9396-2F0EC0F2FC4F}">
      <dsp:nvSpPr>
        <dsp:cNvPr id="0" name=""/>
        <dsp:cNvSpPr/>
      </dsp:nvSpPr>
      <dsp:spPr>
        <a:xfrm rot="10800000">
          <a:off x="5405873" y="3307470"/>
          <a:ext cx="1074928" cy="934720"/>
        </a:xfrm>
        <a:prstGeom prst="circular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4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3547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3B942-2320-9041-D791-5A1A34F39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351409-D696-5F46-AD7B-73167AF4BB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59B24D-A2AD-5623-2083-35292239A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ACA65-F135-04CC-2C45-ADDA477588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04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18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287CF-1197-0046-1E11-5BCEB5AA9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6D245B-FD48-86D4-16B5-BA87F938B9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C213C1-768F-3F57-45A6-86F4633BB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C9E66-A3F8-4BBA-006D-A6234C026B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59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04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29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39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626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35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97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98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41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24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79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5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8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35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BD789E6-2AB3-C24C-B9FD-78A614BE6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488" y="902676"/>
            <a:ext cx="82296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E6B95F-5A44-EC7B-F5AD-EE499A8A1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89095"/>
            <a:ext cx="10972800" cy="2865120"/>
          </a:xfrm>
          <a:noFill/>
        </p:spPr>
        <p:txBody>
          <a:bodyPr>
            <a:normAutofit/>
          </a:bodyPr>
          <a:lstStyle/>
          <a:p>
            <a:r>
              <a:rPr lang="en-CA" sz="7200" b="0" i="0" dirty="0">
                <a:solidFill>
                  <a:srgbClr val="459394"/>
                </a:solidFill>
                <a:effectLst/>
                <a:latin typeface="+mn-lt"/>
              </a:rPr>
              <a:t>Expanding</a:t>
            </a:r>
            <a:r>
              <a:rPr lang="en-CA" sz="7200" b="0" i="0" dirty="0">
                <a:solidFill>
                  <a:srgbClr val="459394"/>
                </a:solidFill>
                <a:effectLst/>
                <a:latin typeface="__fkGroteskNeue_598ab8"/>
              </a:rPr>
              <a:t> </a:t>
            </a:r>
            <a:r>
              <a:rPr lang="en-CA" sz="7200" b="0" i="0" dirty="0" err="1">
                <a:solidFill>
                  <a:srgbClr val="459394"/>
                </a:solidFill>
                <a:effectLst/>
                <a:latin typeface="__fkGroteskNeue_598ab8"/>
              </a:rPr>
              <a:t>Moxey's</a:t>
            </a:r>
            <a:r>
              <a:rPr lang="en-CA" sz="7200" b="0" i="0" dirty="0">
                <a:solidFill>
                  <a:srgbClr val="459394"/>
                </a:solidFill>
                <a:effectLst/>
                <a:latin typeface="__fkGroteskNeue_598ab8"/>
              </a:rPr>
              <a:t> Offerings</a:t>
            </a:r>
            <a:endParaRPr lang="en-CA" sz="7200" dirty="0">
              <a:solidFill>
                <a:srgbClr val="459394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CB5DD-64FB-B941-E663-0035C22BB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721031"/>
            <a:ext cx="10972800" cy="1986914"/>
          </a:xfrm>
        </p:spPr>
        <p:txBody>
          <a:bodyPr/>
          <a:lstStyle/>
          <a:p>
            <a:r>
              <a:rPr lang="en-GB" b="0" i="0" dirty="0">
                <a:effectLst/>
                <a:latin typeface="__fkGroteskNeue_598ab8"/>
              </a:rPr>
              <a:t>Increasing user base </a:t>
            </a:r>
            <a:r>
              <a:rPr lang="en-GB" dirty="0">
                <a:latin typeface="__fkGroteskNeue_598ab8"/>
              </a:rPr>
              <a:t>&amp; </a:t>
            </a:r>
            <a:r>
              <a:rPr lang="en-GB" dirty="0"/>
              <a:t>revenue</a:t>
            </a:r>
            <a:r>
              <a:rPr lang="en-GB" dirty="0">
                <a:latin typeface="__fkGroteskNeue_598ab8"/>
              </a:rPr>
              <a:t> by </a:t>
            </a:r>
            <a:r>
              <a:rPr lang="en-GB" b="0" i="0" dirty="0">
                <a:effectLst/>
                <a:latin typeface="__fkGroteskNeue_598ab8"/>
              </a:rPr>
              <a:t>Targeting Adjacent Industries in the MENA Region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6596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1"/>
          <p:cNvPicPr>
            <a:picLocks noChangeAspect="1"/>
          </p:cNvPicPr>
          <p:nvPr/>
        </p:nvPicPr>
        <p:blipFill>
          <a:blip r:embed="rId3"/>
          <a:srcRect t="36904" r="9091" b="21921"/>
          <a:stretch/>
        </p:blipFill>
        <p:spPr>
          <a:xfrm>
            <a:off x="4228185" y="10"/>
            <a:ext cx="10402215" cy="82295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1207047" cy="82296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1"/>
          <p:cNvSpPr/>
          <p:nvPr/>
        </p:nvSpPr>
        <p:spPr>
          <a:xfrm>
            <a:off x="573577" y="1346835"/>
            <a:ext cx="4828032" cy="3844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Proposed Financial Products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773168" cy="21945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D37CADF3-E58D-229E-2ABF-B6E793DC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3464744" y="7767126"/>
            <a:ext cx="142847" cy="91567"/>
          </a:xfrm>
          <a:prstGeom prst="triangl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52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6B4DD21D-C790-7611-39E3-9CE4D220A5CA}"/>
              </a:ext>
            </a:extLst>
          </p:cNvPr>
          <p:cNvSpPr/>
          <p:nvPr/>
        </p:nvSpPr>
        <p:spPr>
          <a:xfrm>
            <a:off x="2368303" y="6768630"/>
            <a:ext cx="5160496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Journey Stages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C5911F-7A91-919B-D4B0-5E0726852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4" y="2165792"/>
            <a:ext cx="8770048" cy="45867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030" y="8085261"/>
            <a:ext cx="14648640" cy="148036"/>
            <a:chOff x="-5025" y="6737718"/>
            <a:chExt cx="12207200" cy="12336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16B3982C-5D32-A1DC-3EB0-69A929CFCF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652DF48A-F398-500E-3E2A-301C66CFBCB8}"/>
              </a:ext>
            </a:extLst>
          </p:cNvPr>
          <p:cNvSpPr/>
          <p:nvPr/>
        </p:nvSpPr>
        <p:spPr>
          <a:xfrm>
            <a:off x="3597310" y="129802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Prepaid Card with Credit Assessment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D0BBCE-799B-C895-A2C1-C762B60FBC51}"/>
              </a:ext>
            </a:extLst>
          </p:cNvPr>
          <p:cNvSpPr txBox="1"/>
          <p:nvPr/>
        </p:nvSpPr>
        <p:spPr>
          <a:xfrm>
            <a:off x="9261750" y="2165792"/>
            <a:ext cx="5160496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effectLst/>
                <a:latin typeface="+mj-lt"/>
              </a:rPr>
              <a:t>Prepaid cards issued based on an assessment of user’s creditworthiness, which may include evaluating their earnings and transaction history, also their experience with the employer.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100" b="0" i="0" u="none" strike="noStrike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100" b="0" i="0" u="none" strike="noStrike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solidFill>
                  <a:srgbClr val="14B2CB"/>
                </a:solidFill>
                <a:effectLst/>
                <a:latin typeface="+mj-lt"/>
              </a:rPr>
              <a:t>Key Features:</a:t>
            </a:r>
            <a:endParaRPr lang="en-GB" sz="2100" b="1" i="0" u="none" strike="noStrike" dirty="0">
              <a:effectLst/>
              <a:latin typeface="+mj-lt"/>
            </a:endParaRP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Real-time payment processing.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Notifications for successful transactions.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Integration with the prepaid card system for seamless fund access.</a:t>
            </a:r>
          </a:p>
        </p:txBody>
      </p:sp>
    </p:spTree>
    <p:extLst>
      <p:ext uri="{BB962C8B-B14F-4D97-AF65-F5344CB8AC3E}">
        <p14:creationId xmlns:p14="http://schemas.microsoft.com/office/powerpoint/2010/main" val="2893772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038A2-2887-6F39-86DF-CD68122DB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63AACA9A-5528-A56A-2BED-22464CBC251E}"/>
              </a:ext>
            </a:extLst>
          </p:cNvPr>
          <p:cNvSpPr/>
          <p:nvPr/>
        </p:nvSpPr>
        <p:spPr>
          <a:xfrm>
            <a:off x="2368303" y="6768630"/>
            <a:ext cx="5160496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Journey Stages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071D06F2-4D95-988F-04C1-D693B01D02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396A2848-195A-D967-024A-6589864FD1A0}"/>
              </a:ext>
            </a:extLst>
          </p:cNvPr>
          <p:cNvSpPr/>
          <p:nvPr/>
        </p:nvSpPr>
        <p:spPr>
          <a:xfrm>
            <a:off x="4008455" y="176695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Instant Payment Solutions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955AEB-BA16-F1BE-B141-051E91EDA2DC}"/>
              </a:ext>
            </a:extLst>
          </p:cNvPr>
          <p:cNvSpPr txBox="1"/>
          <p:nvPr/>
        </p:nvSpPr>
        <p:spPr>
          <a:xfrm>
            <a:off x="9261750" y="2165792"/>
            <a:ext cx="5160496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GB" sz="2100" b="1" dirty="0">
                <a:latin typeface="+mj-lt"/>
              </a:rPr>
              <a:t>A feature allowing users to receive payments instantly after completing deliveries or tasks through the </a:t>
            </a:r>
            <a:r>
              <a:rPr lang="en-GB" sz="2100" b="1" dirty="0" err="1">
                <a:latin typeface="+mj-lt"/>
              </a:rPr>
              <a:t>Moxey</a:t>
            </a:r>
            <a:r>
              <a:rPr lang="en-GB" sz="2100" b="1" dirty="0">
                <a:latin typeface="+mj-lt"/>
              </a:rPr>
              <a:t> mobile app.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100" b="0" i="0" u="none" strike="noStrike" dirty="0">
              <a:solidFill>
                <a:srgbClr val="14B2CB"/>
              </a:solidFill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0" i="0" u="none" strike="noStrike" dirty="0">
                <a:solidFill>
                  <a:srgbClr val="14B2CB"/>
                </a:solidFill>
                <a:effectLst/>
                <a:latin typeface="+mj-lt"/>
              </a:rPr>
              <a:t>Key Features:</a:t>
            </a:r>
            <a:endParaRPr lang="en-GB" sz="2100" b="0" i="0" u="none" strike="noStrike" dirty="0"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0" i="0" u="none" strike="noStrike" dirty="0">
                <a:effectLst/>
                <a:latin typeface="+mj-lt"/>
              </a:rPr>
              <a:t>1. Secure digital payments for receiving wages.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0" i="0" u="none" strike="noStrike" dirty="0">
                <a:effectLst/>
                <a:latin typeface="+mj-lt"/>
              </a:rPr>
              <a:t>2. Usage across POS systems, ATMs, and online transactions.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0" i="0" u="none" strike="noStrike" dirty="0">
                <a:effectLst/>
                <a:latin typeface="+mj-lt"/>
              </a:rPr>
              <a:t>3. Ability to set spending limits and track expenses via a mobile app.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4133B-18FE-0597-B9E0-D3E8A323E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82" y="2318192"/>
            <a:ext cx="8800904" cy="460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55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AD82-6D2B-70A0-9971-27E093C06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658C48DE-07C6-ABFC-29E4-511406E44B10}"/>
              </a:ext>
            </a:extLst>
          </p:cNvPr>
          <p:cNvSpPr/>
          <p:nvPr/>
        </p:nvSpPr>
        <p:spPr>
          <a:xfrm>
            <a:off x="2368303" y="6768630"/>
            <a:ext cx="5160496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Journey Stages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A34258F2-3C7A-460E-82A2-3668F14FCB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2D7432BA-E321-1CE8-45A3-6B7018A369F8}"/>
              </a:ext>
            </a:extLst>
          </p:cNvPr>
          <p:cNvSpPr/>
          <p:nvPr/>
        </p:nvSpPr>
        <p:spPr>
          <a:xfrm>
            <a:off x="3856055" y="127554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CA" sz="4000" b="0" i="0" dirty="0">
                <a:effectLst/>
                <a:latin typeface="var(--font-fk-grotesk)"/>
              </a:rPr>
              <a:t>Microloans for Gig Workers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F8DB63-7AF0-B561-902F-BC93AE1F84DE}"/>
              </a:ext>
            </a:extLst>
          </p:cNvPr>
          <p:cNvSpPr txBox="1"/>
          <p:nvPr/>
        </p:nvSpPr>
        <p:spPr>
          <a:xfrm>
            <a:off x="9261750" y="2165792"/>
            <a:ext cx="5160496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effectLst/>
                <a:latin typeface="+mj-lt"/>
              </a:rPr>
              <a:t>Small loans offered to gig workers to help them manage expenses during lean periods or unexpected financial needs.</a:t>
            </a:r>
            <a:endParaRPr lang="en-GB" sz="2100" b="0" i="0" u="none" strike="noStrike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100" b="0" i="0" u="none" strike="noStrike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solidFill>
                  <a:srgbClr val="14B2CB"/>
                </a:solidFill>
                <a:effectLst/>
                <a:latin typeface="+mj-lt"/>
              </a:rPr>
              <a:t>Key Features:</a:t>
            </a:r>
            <a:endParaRPr lang="en-GB" sz="2100" b="1" i="0" u="none" strike="noStrike" dirty="0">
              <a:effectLst/>
              <a:latin typeface="+mj-lt"/>
            </a:endParaRP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Quick loan approval process based on earnings history.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Flexible repayment options tailored user’s income cycles.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Educational resources on responsible borrowing.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573F0-0423-D7A5-5163-9FEED8A58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4" y="2098742"/>
            <a:ext cx="8929107" cy="466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25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EFAC5C-8B22-EEF0-E1D1-AD387CCBA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C862910A-084B-0B87-09D8-A1A8E1BA937B}"/>
              </a:ext>
            </a:extLst>
          </p:cNvPr>
          <p:cNvSpPr/>
          <p:nvPr/>
        </p:nvSpPr>
        <p:spPr>
          <a:xfrm>
            <a:off x="2368303" y="6768630"/>
            <a:ext cx="5160496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Journey Stages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846CDA5E-D07C-4306-407E-F1A5B85BBA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E2172875-AEC3-47C6-BEFB-96142EDBEF1B}"/>
              </a:ext>
            </a:extLst>
          </p:cNvPr>
          <p:cNvSpPr/>
          <p:nvPr/>
        </p:nvSpPr>
        <p:spPr>
          <a:xfrm>
            <a:off x="3856055" y="127554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CA" sz="4000" b="0" i="0" dirty="0">
                <a:effectLst/>
                <a:latin typeface="var(--font-fk-grotesk)"/>
              </a:rPr>
              <a:t>Microloans for Gig Workers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9E57ED-0946-A42B-7E97-95EC3CBECD2D}"/>
              </a:ext>
            </a:extLst>
          </p:cNvPr>
          <p:cNvSpPr txBox="1"/>
          <p:nvPr/>
        </p:nvSpPr>
        <p:spPr>
          <a:xfrm>
            <a:off x="9261750" y="2165792"/>
            <a:ext cx="5160496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effectLst/>
                <a:latin typeface="+mj-lt"/>
              </a:rPr>
              <a:t>Small loans offered to gig workers to help them manage expenses during lean periods or unexpected financial needs.</a:t>
            </a:r>
            <a:endParaRPr lang="en-GB" sz="2100" b="0" i="0" u="none" strike="noStrike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100" b="0" i="0" u="none" strike="noStrike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100" b="1" i="0" u="none" strike="noStrike" dirty="0">
                <a:solidFill>
                  <a:srgbClr val="14B2CB"/>
                </a:solidFill>
                <a:effectLst/>
                <a:latin typeface="+mj-lt"/>
              </a:rPr>
              <a:t>Key Features:</a:t>
            </a:r>
            <a:endParaRPr lang="en-GB" sz="2100" b="1" i="0" u="none" strike="noStrike" dirty="0">
              <a:effectLst/>
              <a:latin typeface="+mj-lt"/>
            </a:endParaRP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Quick loan approval process based on earnings history.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Flexible repayment options tailored user’s income cycles.</a:t>
            </a:r>
          </a:p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100" b="0" i="0" u="none" strike="noStrike" dirty="0">
                <a:effectLst/>
                <a:latin typeface="+mj-lt"/>
              </a:rPr>
              <a:t>Educational resources on responsible borrowing.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1B1337-DEC5-F6C2-3664-5BDDE3BC9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54" y="2098742"/>
            <a:ext cx="8929107" cy="466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205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9B02B6-8E20-3AD7-0429-24758206E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19" name="Rectangle 133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 descr="64 Important Business Metrics Your Company Must Know - nTask">
            <a:extLst>
              <a:ext uri="{FF2B5EF4-FFF2-40B4-BE49-F238E27FC236}">
                <a16:creationId xmlns:a16="http://schemas.microsoft.com/office/drawing/2014/main" id="{28F5C171-B5A7-754B-DEB2-6F2130FBB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3" r="9091" b="15219"/>
          <a:stretch/>
        </p:blipFill>
        <p:spPr bwMode="auto">
          <a:xfrm>
            <a:off x="4228185" y="10"/>
            <a:ext cx="10402215" cy="82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21" name="Rectangle 1332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1207047" cy="82296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0F080A7-793F-8AE8-2EF9-E3227B91C066}"/>
              </a:ext>
            </a:extLst>
          </p:cNvPr>
          <p:cNvSpPr/>
          <p:nvPr/>
        </p:nvSpPr>
        <p:spPr>
          <a:xfrm>
            <a:off x="573577" y="1346835"/>
            <a:ext cx="4828032" cy="3844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Metrics Calculations</a:t>
            </a:r>
          </a:p>
        </p:txBody>
      </p:sp>
      <p:sp>
        <p:nvSpPr>
          <p:cNvPr id="13323" name="Rectangle 133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325" name="Rectangle 133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773168" cy="21945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1003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48D4C-9782-C224-323B-BB935D12C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C0B2A584-E43A-83F9-E168-AEA7AF4B67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A6EDF201-B92B-C541-0DC2-AB6FE82CD5CC}"/>
              </a:ext>
            </a:extLst>
          </p:cNvPr>
          <p:cNvSpPr/>
          <p:nvPr/>
        </p:nvSpPr>
        <p:spPr>
          <a:xfrm>
            <a:off x="3597310" y="129802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Prepaid Card with Credit Assessment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Last mile delivery companies to work for | Gridwise">
            <a:extLst>
              <a:ext uri="{FF2B5EF4-FFF2-40B4-BE49-F238E27FC236}">
                <a16:creationId xmlns:a16="http://schemas.microsoft.com/office/drawing/2014/main" id="{6E33A1A8-8139-F447-D056-282FC80969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876AF-70CE-D9BC-EF38-4103A3D8DC56}"/>
              </a:ext>
            </a:extLst>
          </p:cNvPr>
          <p:cNvSpPr txBox="1"/>
          <p:nvPr/>
        </p:nvSpPr>
        <p:spPr>
          <a:xfrm>
            <a:off x="562708" y="1241258"/>
            <a:ext cx="14281569" cy="4971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000" b="1" i="0" u="none" strike="noStrike" dirty="0">
                <a:solidFill>
                  <a:srgbClr val="14B2CB"/>
                </a:solidFill>
                <a:effectLst/>
                <a:latin typeface="+mj-lt"/>
              </a:rPr>
              <a:t>Card Issuance Rate</a:t>
            </a:r>
          </a:p>
          <a:p>
            <a:pPr algn="l"/>
            <a:r>
              <a:rPr lang="en-GB" sz="2000" b="0" i="0" dirty="0">
                <a:effectLst/>
                <a:latin typeface="__fkGroteskNeue_598ab8"/>
              </a:rPr>
              <a:t>Number of prepaid cards issued to users: Measures adoption and market penetration.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2. Transaction Volume</a:t>
            </a:r>
          </a:p>
          <a:p>
            <a:pPr algn="l"/>
            <a:r>
              <a:rPr lang="en-GB" sz="2000" b="0" i="0" dirty="0">
                <a:effectLst/>
                <a:latin typeface="__fkGroteskNeue_598ab8"/>
              </a:rPr>
              <a:t>Total value of transactions made using prepaid cards: </a:t>
            </a:r>
            <a:r>
              <a:rPr lang="en-GB" sz="2000" i="0" dirty="0">
                <a:effectLst/>
                <a:latin typeface="__fkGroteskNeue_598ab8"/>
              </a:rPr>
              <a:t>Indicates user engagement and financial activity.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algn="just">
              <a:lnSpc>
                <a:spcPct val="150000"/>
              </a:lnSpc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3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. Transaction Frequency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i="0" u="none" strike="noStrike" dirty="0">
                <a:effectLst/>
                <a:latin typeface="+mj-lt"/>
              </a:rPr>
              <a:t>Average number of transactions per user per month: Assesses how frequently users rely on the card for payments.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4. User Retention Rate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i="0" u="none" strike="noStrike" dirty="0">
                <a:effectLst/>
                <a:latin typeface="+mj-lt"/>
              </a:rPr>
              <a:t>Percentage of users continuing to use the prepaid card over time: Evaluates customer satisfaction and loyalty.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dirty="0"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69624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9CA51-268C-18AD-028F-BBC09885C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1">
            <a:extLst>
              <a:ext uri="{FF2B5EF4-FFF2-40B4-BE49-F238E27FC236}">
                <a16:creationId xmlns:a16="http://schemas.microsoft.com/office/drawing/2014/main" id="{7B4D8DF0-8A08-9593-7411-3F35F5BC0581}"/>
              </a:ext>
            </a:extLst>
          </p:cNvPr>
          <p:cNvSpPr/>
          <p:nvPr/>
        </p:nvSpPr>
        <p:spPr>
          <a:xfrm>
            <a:off x="4008455" y="176695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Instant Payment Solutions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4DF4F2-0D67-E33F-94ED-13D88F3A809B}"/>
              </a:ext>
            </a:extLst>
          </p:cNvPr>
          <p:cNvSpPr txBox="1"/>
          <p:nvPr/>
        </p:nvSpPr>
        <p:spPr>
          <a:xfrm>
            <a:off x="562708" y="1241258"/>
            <a:ext cx="14281569" cy="4971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000" b="1" i="0" u="none" strike="noStrike" dirty="0">
                <a:solidFill>
                  <a:srgbClr val="14B2CB"/>
                </a:solidFill>
                <a:effectLst/>
                <a:latin typeface="+mj-lt"/>
              </a:rPr>
              <a:t>Loan Approval Rate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0" i="0" dirty="0">
                <a:effectLst/>
                <a:latin typeface="__fkGroteskNeue_598ab8"/>
              </a:rPr>
              <a:t>Percentage of loan applications approved versus total applications received. Measures accessibility and efficiency of loan processing.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2. Average Loan Amount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0" i="0" dirty="0">
                <a:effectLst/>
                <a:latin typeface="__fkGroteskNeue_598ab8"/>
              </a:rPr>
              <a:t>Average value of loans issued to gig workers: Assesses demand for microloans and financial needs of users.</a:t>
            </a:r>
          </a:p>
          <a:p>
            <a:pPr algn="l"/>
            <a:endParaRPr lang="en-GB" sz="2000" b="1" i="0" u="none" strike="noStrike" dirty="0">
              <a:effectLst/>
              <a:latin typeface="+mj-lt"/>
            </a:endParaRPr>
          </a:p>
          <a:p>
            <a:pPr algn="just">
              <a:lnSpc>
                <a:spcPct val="150000"/>
              </a:lnSpc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3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. Repayment Rate</a:t>
            </a:r>
          </a:p>
          <a:p>
            <a:pPr algn="just">
              <a:lnSpc>
                <a:spcPct val="150000"/>
              </a:lnSpc>
            </a:pPr>
            <a:r>
              <a:rPr lang="en-GB" sz="2000" b="1" i="0" u="none" strike="noStrike" dirty="0">
                <a:effectLst/>
                <a:latin typeface="+mj-lt"/>
              </a:rPr>
              <a:t> Percentage of loans repaid on time versus total loans issued: Evaluates financial health of borrowers and effectiveness of lending criteria.</a:t>
            </a:r>
          </a:p>
          <a:p>
            <a:pPr algn="just">
              <a:lnSpc>
                <a:spcPct val="150000"/>
              </a:lnSpc>
            </a:pPr>
            <a:endParaRPr lang="en-GB" sz="2000" b="1" i="0" u="none" strike="noStrike" dirty="0"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4. Default Rate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i="0" u="none" strike="noStrike" dirty="0">
                <a:effectLst/>
                <a:latin typeface="+mj-lt"/>
              </a:rPr>
              <a:t>Percentage of loans that are not repaid within the agreed timeframe: Helps assess risk management practices in lending.</a:t>
            </a:r>
          </a:p>
        </p:txBody>
      </p:sp>
    </p:spTree>
    <p:extLst>
      <p:ext uri="{BB962C8B-B14F-4D97-AF65-F5344CB8AC3E}">
        <p14:creationId xmlns:p14="http://schemas.microsoft.com/office/powerpoint/2010/main" val="2816322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91F31-3CFE-D89C-4A6E-78F07EC5F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F2B6236D-88A4-644F-32FA-274E395DC1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128D8376-A579-066F-5B50-F4A86C8B7B36}"/>
              </a:ext>
            </a:extLst>
          </p:cNvPr>
          <p:cNvSpPr/>
          <p:nvPr/>
        </p:nvSpPr>
        <p:spPr>
          <a:xfrm>
            <a:off x="4244347" y="80673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CA" sz="4000" b="0" i="0" dirty="0">
                <a:effectLst/>
                <a:latin typeface="var(--font-fk-grotesk)"/>
              </a:rPr>
              <a:t>Go- To- Market Strategy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8B8807-8918-2DD7-BC0C-265C1125BE55}"/>
              </a:ext>
            </a:extLst>
          </p:cNvPr>
          <p:cNvSpPr txBox="1"/>
          <p:nvPr/>
        </p:nvSpPr>
        <p:spPr>
          <a:xfrm>
            <a:off x="562708" y="1241258"/>
            <a:ext cx="14281569" cy="4971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i="0" u="none" strike="noStrike" dirty="0">
                <a:solidFill>
                  <a:srgbClr val="14B2CB"/>
                </a:solidFill>
                <a:effectLst/>
                <a:latin typeface="+mj-lt"/>
              </a:rPr>
              <a:t>1. Partnership Development</a:t>
            </a:r>
            <a:endParaRPr lang="en-GB" sz="2000" b="1" i="0" u="none" strike="noStrike" dirty="0">
              <a:effectLst/>
              <a:latin typeface="+mj-lt"/>
            </a:endParaRP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000" b="1" dirty="0">
                <a:latin typeface="+mj-lt"/>
              </a:rPr>
              <a:t>C</a:t>
            </a:r>
            <a:r>
              <a:rPr lang="en-GB" sz="2000" b="1" i="0" u="none" strike="noStrike" dirty="0">
                <a:effectLst/>
                <a:latin typeface="+mj-lt"/>
              </a:rPr>
              <a:t>ollaborate with e-commerce platforms (e.g., noon.com) and local delivery services.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000" b="1" i="0" u="none" strike="noStrike" dirty="0">
                <a:effectLst/>
                <a:latin typeface="+mj-lt"/>
              </a:rPr>
              <a:t>Partner with logistics companies employing gig workers.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2. Targeted Marketing Campaigns</a:t>
            </a: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000" b="1" i="0" u="none" strike="noStrike" dirty="0">
                <a:effectLst/>
                <a:latin typeface="+mj-lt"/>
              </a:rPr>
              <a:t>Focus on financial inclusion benefits through social media outreach targeting gig workers.</a:t>
            </a:r>
          </a:p>
          <a:p>
            <a:pPr marL="28575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000" b="1" i="0" u="none" strike="noStrike" dirty="0">
                <a:effectLst/>
                <a:latin typeface="+mj-lt"/>
              </a:rPr>
              <a:t>Use influencer marketing within the gig economy space.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algn="just">
              <a:lnSpc>
                <a:spcPct val="150000"/>
              </a:lnSpc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3</a:t>
            </a: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14B2CB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. User Education Programs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GB" sz="2000" b="1" i="0" u="none" strike="noStrike" dirty="0">
                <a:effectLst/>
                <a:latin typeface="+mj-lt"/>
              </a:rPr>
              <a:t>Conduct workshops/webinars on financial literacy tailored to gig workers’ needs.</a:t>
            </a: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000" b="1" i="0" u="none" strike="noStrike" dirty="0"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rgbClr val="14B2CB"/>
                </a:solidFill>
                <a:latin typeface="Calibri Light" panose="020F0302020204030204"/>
              </a:rPr>
              <a:t>4. Feedback Loop Implementation 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GB" sz="2000" b="1" i="0" u="none" strike="noStrike" dirty="0">
                <a:effectLst/>
                <a:latin typeface="+mj-lt"/>
              </a:rPr>
              <a:t>Focus on financial inclusion benefits through social media outreach targeting gig workers.</a:t>
            </a:r>
          </a:p>
        </p:txBody>
      </p:sp>
    </p:spTree>
    <p:extLst>
      <p:ext uri="{BB962C8B-B14F-4D97-AF65-F5344CB8AC3E}">
        <p14:creationId xmlns:p14="http://schemas.microsoft.com/office/powerpoint/2010/main" val="2560399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85F6A-7353-E220-017C-E94CBE7F1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 descr="Last mile delivery companies to work for | Gridwise">
            <a:extLst>
              <a:ext uri="{FF2B5EF4-FFF2-40B4-BE49-F238E27FC236}">
                <a16:creationId xmlns:a16="http://schemas.microsoft.com/office/drawing/2014/main" id="{8EAE4D0E-53C1-9896-658B-0E0A504848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3CE9315F-8743-B15C-00E9-CAB86177B463}"/>
              </a:ext>
            </a:extLst>
          </p:cNvPr>
          <p:cNvSpPr/>
          <p:nvPr/>
        </p:nvSpPr>
        <p:spPr>
          <a:xfrm>
            <a:off x="1394209" y="255663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CA" sz="4000" b="0" i="0" dirty="0">
                <a:effectLst/>
                <a:latin typeface="var(--font-fk-grotesk)"/>
              </a:rPr>
              <a:t>Revenue Streams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AA4BD7-AA45-05AD-3821-352717B188E7}"/>
              </a:ext>
            </a:extLst>
          </p:cNvPr>
          <p:cNvSpPr txBox="1"/>
          <p:nvPr/>
        </p:nvSpPr>
        <p:spPr>
          <a:xfrm>
            <a:off x="562708" y="1241258"/>
            <a:ext cx="6482861" cy="4971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400" b="1" i="0" u="none" strike="noStrike" dirty="0">
                <a:effectLst/>
                <a:latin typeface="+mj-lt"/>
              </a:rPr>
              <a:t>Transaction fees from prepaid card usage.</a:t>
            </a:r>
          </a:p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400" b="1" i="0" u="none" strike="noStrike" dirty="0">
                <a:effectLst/>
                <a:latin typeface="+mj-lt"/>
              </a:rPr>
              <a:t>Interest from microloans issued to gig workers.</a:t>
            </a:r>
          </a:p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400" b="1" i="0" u="none" strike="noStrike" dirty="0">
                <a:effectLst/>
                <a:latin typeface="+mj-lt"/>
              </a:rPr>
              <a:t>Subscription fees for premium features on the web portal or mobile app.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1" i="0" u="none" strike="noStrike" dirty="0">
                <a:effectLst/>
                <a:latin typeface="+mj-lt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B48F00-6F3F-60C0-CA0D-7F8259172020}"/>
              </a:ext>
            </a:extLst>
          </p:cNvPr>
          <p:cNvSpPr txBox="1"/>
          <p:nvPr/>
        </p:nvSpPr>
        <p:spPr>
          <a:xfrm>
            <a:off x="7162800" y="1135216"/>
            <a:ext cx="6904892" cy="4971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200" b="1" i="0" u="none" strike="noStrike" dirty="0">
                <a:solidFill>
                  <a:srgbClr val="14B2CB"/>
                </a:solidFill>
                <a:effectLst/>
                <a:latin typeface="+mj-lt"/>
              </a:rPr>
              <a:t>Initial Setup Costs</a:t>
            </a:r>
          </a:p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Technology infrastructure (servers, software development): $200,000</a:t>
            </a:r>
          </a:p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Partnership onboarding (legal fees, integration): $50,000</a:t>
            </a:r>
          </a:p>
          <a:p>
            <a:pPr marL="34290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Marketing campaigns (digital advertising, influencer partnerships): $100,000</a:t>
            </a:r>
            <a:endParaRPr lang="en-GB" sz="2200" b="1" dirty="0">
              <a:latin typeface="+mj-lt"/>
            </a:endParaRPr>
          </a:p>
          <a:p>
            <a:pPr algn="just">
              <a:lnSpc>
                <a:spcPct val="150000"/>
              </a:lnSpc>
            </a:pPr>
            <a:r>
              <a:rPr lang="en-GB" sz="2200" b="1" i="0" u="none" strike="noStrike" dirty="0">
                <a:solidFill>
                  <a:srgbClr val="14B2CB"/>
                </a:solidFill>
                <a:effectLst/>
                <a:latin typeface="+mj-lt"/>
              </a:rPr>
              <a:t>Initial Setup Costs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Customer support team (hiring/training): $75,000 annually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Maintenance of technology infrastructure: $30,000 annually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GB" sz="2200" b="1" i="0" u="none" strike="noStrike" dirty="0">
                <a:effectLst/>
                <a:latin typeface="+mj-lt"/>
              </a:rPr>
              <a:t>Marketing and user education programs: $50,000 annually</a:t>
            </a:r>
          </a:p>
          <a:p>
            <a:pPr algn="just">
              <a:lnSpc>
                <a:spcPct val="150000"/>
              </a:lnSpc>
            </a:pPr>
            <a:endParaRPr lang="en-GB" sz="2200" b="1" i="0" u="none" strike="noStrike" dirty="0">
              <a:solidFill>
                <a:srgbClr val="14B2CB"/>
              </a:solidFill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200" b="1" i="0" u="none" strike="noStrike" dirty="0">
              <a:effectLst/>
              <a:latin typeface="+mj-lt"/>
            </a:endParaRPr>
          </a:p>
          <a:p>
            <a:pPr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GB" sz="2200" b="1" i="0" u="none" strike="noStrike" dirty="0">
              <a:effectLst/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200" b="1" i="0" u="none" strike="noStrike" dirty="0">
                <a:effectLst/>
                <a:latin typeface="+mj-lt"/>
              </a:rPr>
              <a:t> 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453E34C-5FF7-FACC-08D9-FC1458F73531}"/>
              </a:ext>
            </a:extLst>
          </p:cNvPr>
          <p:cNvSpPr/>
          <p:nvPr/>
        </p:nvSpPr>
        <p:spPr>
          <a:xfrm>
            <a:off x="9144000" y="149622"/>
            <a:ext cx="6918290" cy="9855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CA" sz="4000" b="0" i="0" dirty="0">
                <a:effectLst/>
                <a:latin typeface="var(--font-fk-grotesk)"/>
              </a:rPr>
              <a:t>Cost Analysis</a:t>
            </a:r>
          </a:p>
        </p:txBody>
      </p:sp>
    </p:spTree>
    <p:extLst>
      <p:ext uri="{BB962C8B-B14F-4D97-AF65-F5344CB8AC3E}">
        <p14:creationId xmlns:p14="http://schemas.microsoft.com/office/powerpoint/2010/main" val="1265825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5D7CEA-2A94-7994-BBF5-9AE7D4BE7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03D76B1-E270-69A2-EEB0-174AA7592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46" b="12131"/>
          <a:stretch/>
        </p:blipFill>
        <p:spPr bwMode="auto">
          <a:xfrm>
            <a:off x="-20469" y="10"/>
            <a:ext cx="11603570" cy="82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50022" y="0"/>
            <a:ext cx="8480374" cy="82296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3680445A-090A-4BCC-30EC-AA3B40C8D150}"/>
              </a:ext>
            </a:extLst>
          </p:cNvPr>
          <p:cNvSpPr/>
          <p:nvPr/>
        </p:nvSpPr>
        <p:spPr>
          <a:xfrm>
            <a:off x="9170278" y="0"/>
            <a:ext cx="5588809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latin typeface="+mj-lt"/>
                <a:ea typeface="+mj-ea"/>
                <a:cs typeface="+mj-cs"/>
              </a:rPr>
              <a:t>Company Overview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94D9EB-70D3-8F96-313F-F0BE6FEDA5F1}"/>
              </a:ext>
            </a:extLst>
          </p:cNvPr>
          <p:cNvSpPr txBox="1"/>
          <p:nvPr/>
        </p:nvSpPr>
        <p:spPr>
          <a:xfrm>
            <a:off x="8849085" y="1756611"/>
            <a:ext cx="5588809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dirty="0">
                <a:solidFill>
                  <a:srgbClr val="14B2CB"/>
                </a:solidFill>
                <a:effectLst/>
              </a:rPr>
              <a:t>Mission: </a:t>
            </a:r>
            <a:r>
              <a:rPr lang="en-US" sz="2400" b="0" i="0" u="none" strike="noStrike" dirty="0">
                <a:effectLst/>
              </a:rPr>
              <a:t>Building banking and payment infrastructure for the mobility sector in MENA.</a:t>
            </a:r>
            <a:endParaRPr lang="en-US" sz="2400" dirty="0"/>
          </a:p>
          <a:p>
            <a:pPr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 u="none" strike="noStrike" dirty="0">
              <a:effectLst/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dirty="0">
                <a:solidFill>
                  <a:srgbClr val="14B2CB"/>
                </a:solidFill>
                <a:effectLst/>
              </a:rPr>
              <a:t>Current Operations- 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dirty="0">
                <a:effectLst/>
              </a:rPr>
              <a:t>Active in MENA and KSA, focusing on freight operators, employees, and truck drivers.</a:t>
            </a:r>
            <a:endParaRPr lang="en-US" sz="2400" b="0" dirty="0">
              <a:effectLst/>
            </a:endParaRPr>
          </a:p>
          <a:p>
            <a:pPr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4B2CB"/>
              </a:solidFill>
            </a:endParaRP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dirty="0">
                <a:solidFill>
                  <a:srgbClr val="14B2CB"/>
                </a:solidFill>
                <a:effectLst/>
              </a:rPr>
              <a:t>Key Products:</a:t>
            </a:r>
          </a:p>
          <a:p>
            <a:pPr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dirty="0">
              <a:effectLst/>
            </a:endParaRPr>
          </a:p>
          <a:p>
            <a:pPr marL="28575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effectLst/>
              </a:rPr>
              <a:t>Prepaid cards for truck drivers.</a:t>
            </a:r>
            <a:endParaRPr lang="en-US" sz="2400" b="0" dirty="0">
              <a:effectLst/>
            </a:endParaRPr>
          </a:p>
          <a:p>
            <a:pPr marL="28575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effectLst/>
              </a:rPr>
              <a:t>Web portal for digital wallet management.</a:t>
            </a:r>
            <a:endParaRPr lang="en-US" sz="2400" b="0" dirty="0">
              <a:effectLst/>
            </a:endParaRPr>
          </a:p>
          <a:p>
            <a:pPr marL="28575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effectLst/>
              </a:rPr>
              <a:t>Mobile app for balance checks and transaction history.</a:t>
            </a:r>
            <a:endParaRPr lang="en-US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1795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504618" y="736945"/>
            <a:ext cx="6034802" cy="547092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308"/>
              </a:lnSpc>
            </a:pPr>
            <a:r>
              <a:rPr lang="en-US" sz="4000" b="1" dirty="0">
                <a:solidFill>
                  <a:srgbClr val="FFFFFF"/>
                </a:solidFill>
                <a:latin typeface="Saira"/>
                <a:ea typeface="Saira"/>
                <a:cs typeface="Times New Roman"/>
              </a:rPr>
              <a:t>SWOT Analysis </a:t>
            </a:r>
            <a:endParaRPr lang="en-US" sz="2400" dirty="0">
              <a:latin typeface="Saira"/>
              <a:ea typeface="Saira"/>
              <a:cs typeface="Times New Roman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C770AF-A25B-AB33-97E9-D9113420AD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9116591"/>
              </p:ext>
            </p:extLst>
          </p:nvPr>
        </p:nvGraphicFramePr>
        <p:xfrm>
          <a:off x="1488829" y="1039446"/>
          <a:ext cx="11886676" cy="71901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4296866" y="373334"/>
            <a:ext cx="4399955" cy="55006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4331"/>
              </a:lnSpc>
              <a:buNone/>
            </a:pPr>
            <a:r>
              <a:rPr lang="en-US" sz="4000" b="1" dirty="0">
                <a:latin typeface="Times New Roman" panose="02020603050405020304" pitchFamily="18" charset="0"/>
                <a:ea typeface="Saira"/>
                <a:cs typeface="Times New Roman"/>
              </a:rPr>
              <a:t>Target Adjacent Industries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576252-7C6E-DC80-9B5F-F44C1E5FFE30}"/>
              </a:ext>
            </a:extLst>
          </p:cNvPr>
          <p:cNvSpPr txBox="1"/>
          <p:nvPr/>
        </p:nvSpPr>
        <p:spPr>
          <a:xfrm>
            <a:off x="314686" y="1254313"/>
            <a:ext cx="7657006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CA" sz="2400" dirty="0">
                <a:solidFill>
                  <a:srgbClr val="14B2CB"/>
                </a:solidFill>
              </a:rPr>
              <a:t>1. E-commerce Logistics (Gig / Last mile Delivery Workers):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Rapid growth in online shopping due to changing consumer behaviours.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Increased demand for efficient last-mile delivery solutions as consumers expect faster delivery times.</a:t>
            </a:r>
            <a:endParaRPr lang="en-CA" sz="2400" dirty="0">
              <a:solidFill>
                <a:srgbClr val="14B2CB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CA" sz="2400" dirty="0">
              <a:solidFill>
                <a:srgbClr val="14B2CB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CA" sz="2400" dirty="0">
                <a:solidFill>
                  <a:srgbClr val="14B2CB"/>
                </a:solidFill>
              </a:rPr>
              <a:t>2. Retail Supply Chain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Increasing number of retail outlets and e-commerce stores requiring efficient logistics solutions.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Demand for real-time inventory management and streamlined supply chain processes.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CA" sz="2400" dirty="0">
              <a:solidFill>
                <a:srgbClr val="14B2CB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CA" sz="2400" dirty="0">
                <a:solidFill>
                  <a:srgbClr val="14B2CB"/>
                </a:solidFill>
              </a:rPr>
              <a:t>3. Construction Logistics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Major investments in infrastructure development across the region, particularly in KSA as part of Vision 2030.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__fkGroteskNeue_598ab8"/>
              </a:rPr>
              <a:t>Increasing complexity of construction projects requiring efficient logistics management.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CA" sz="2400" dirty="0">
              <a:solidFill>
                <a:srgbClr val="14B2CB"/>
              </a:solidFill>
            </a:endParaRPr>
          </a:p>
        </p:txBody>
      </p:sp>
      <p:pic>
        <p:nvPicPr>
          <p:cNvPr id="39" name="Picture 38" descr="A graph with numbers and text&#10;&#10;Description automatically generated">
            <a:extLst>
              <a:ext uri="{FF2B5EF4-FFF2-40B4-BE49-F238E27FC236}">
                <a16:creationId xmlns:a16="http://schemas.microsoft.com/office/drawing/2014/main" id="{2FD129B6-9186-1D8A-145E-963928220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677" y="2192144"/>
            <a:ext cx="6869723" cy="40580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346694-FB8D-C0D2-4B0E-549411C7B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95" name="Rectangle 1229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User Persona Stock Illustrations – 3,221 User Persona Stock Illustrations,  Vectors &amp; Clipart - Dreamstime">
            <a:extLst>
              <a:ext uri="{FF2B5EF4-FFF2-40B4-BE49-F238E27FC236}">
                <a16:creationId xmlns:a16="http://schemas.microsoft.com/office/drawing/2014/main" id="{CC857E79-36D9-2239-73AF-1832CABB5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35" r="9091" b="7043"/>
          <a:stretch/>
        </p:blipFill>
        <p:spPr bwMode="auto">
          <a:xfrm>
            <a:off x="4228185" y="10"/>
            <a:ext cx="10402215" cy="822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97" name="Rectangle 12296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11207047" cy="82296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20AADF1-089D-4134-A979-A848ACB466A5}"/>
              </a:ext>
            </a:extLst>
          </p:cNvPr>
          <p:cNvSpPr/>
          <p:nvPr/>
        </p:nvSpPr>
        <p:spPr>
          <a:xfrm>
            <a:off x="573577" y="1346835"/>
            <a:ext cx="4828032" cy="38449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User Persona</a:t>
            </a:r>
          </a:p>
        </p:txBody>
      </p:sp>
      <p:sp>
        <p:nvSpPr>
          <p:cNvPr id="12299" name="Rectangle 1229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301" name="Rectangle 1230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773168" cy="21945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4B40603F-EAE2-1C07-93E0-62455B0358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3464744" y="7767126"/>
            <a:ext cx="142847" cy="91567"/>
          </a:xfrm>
          <a:prstGeom prst="triangl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75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8C2ADC-F6D7-D92E-82E9-45E343FDD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727ED22-BDD1-ABC4-E697-5F59B8589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BEE527-492E-5953-C7F8-43B7BBF4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50022" y="0"/>
            <a:ext cx="8480374" cy="82296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C4631112-78CA-3BF7-F48F-0714457B137D}"/>
              </a:ext>
            </a:extLst>
          </p:cNvPr>
          <p:cNvSpPr/>
          <p:nvPr/>
        </p:nvSpPr>
        <p:spPr>
          <a:xfrm>
            <a:off x="4217059" y="-239153"/>
            <a:ext cx="9565295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4800" b="1" dirty="0">
                <a:latin typeface="+mj-lt"/>
                <a:ea typeface="+mj-ea"/>
                <a:cs typeface="+mj-cs"/>
              </a:rPr>
              <a:t>Last-Mile Delivery Worker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F9572E-C0E7-3C96-936D-9C362DBDAC4A}"/>
              </a:ext>
            </a:extLst>
          </p:cNvPr>
          <p:cNvSpPr txBox="1"/>
          <p:nvPr/>
        </p:nvSpPr>
        <p:spPr>
          <a:xfrm>
            <a:off x="5597067" y="1791780"/>
            <a:ext cx="8817382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Name: </a:t>
            </a:r>
            <a:r>
              <a:rPr lang="en-GB" sz="2400" b="0" i="0" u="none" strike="noStrike" dirty="0">
                <a:effectLst/>
                <a:latin typeface="+mj-lt"/>
              </a:rPr>
              <a:t>Ahmed Al-Sayed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Age: </a:t>
            </a:r>
            <a:r>
              <a:rPr lang="en-GB" sz="2400" dirty="0">
                <a:latin typeface="+mj-lt"/>
              </a:rPr>
              <a:t>28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Occupation: </a:t>
            </a:r>
            <a:r>
              <a:rPr lang="en-GB" sz="2400" b="0" i="0" u="none" strike="noStrike" dirty="0">
                <a:effectLst/>
                <a:latin typeface="+mj-lt"/>
              </a:rPr>
              <a:t>Last-mile delivery driver for an e-commerce platform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Location: </a:t>
            </a:r>
            <a:r>
              <a:rPr lang="en-GB" sz="2400" b="0" i="0" u="none" strike="noStrike" dirty="0">
                <a:effectLst/>
                <a:latin typeface="+mj-lt"/>
              </a:rPr>
              <a:t>Riyadh, KSA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Income Level: </a:t>
            </a:r>
            <a:r>
              <a:rPr lang="en-GB" sz="2400" b="0" i="0" u="none" strike="noStrike" dirty="0">
                <a:effectLst/>
                <a:latin typeface="+mj-lt"/>
              </a:rPr>
              <a:t>$1,500/month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Education: </a:t>
            </a:r>
            <a:r>
              <a:rPr lang="en-GB" sz="2400" b="0" i="0" u="none" strike="noStrike" dirty="0">
                <a:effectLst/>
                <a:latin typeface="+mj-lt"/>
              </a:rPr>
              <a:t>High school diploma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Technology Usage: </a:t>
            </a:r>
            <a:r>
              <a:rPr lang="en-GB" sz="2400" b="0" i="0" u="none" strike="noStrike" dirty="0">
                <a:effectLst/>
                <a:latin typeface="+mj-lt"/>
              </a:rPr>
              <a:t>Smartphone user, familiar with mobile apps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Pain Points: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1. Limited access to traditional banking services.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2. Delayed payments from employers affect cash flow.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3. Difficulty managing expenses without a proper financial tool.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  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Goals: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  </a:t>
            </a:r>
            <a:r>
              <a:rPr lang="en-GB" sz="2400" b="0" i="0" u="none" strike="noStrike" dirty="0">
                <a:effectLst/>
                <a:latin typeface="+mj-lt"/>
              </a:rPr>
              <a:t>- To receive payments instantly after deliveries.</a:t>
            </a:r>
            <a:endParaRPr lang="en-GB" sz="2400" dirty="0"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  - To manage finances better using a digital wallet.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  - To access loans for personal emergencies.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400" b="0" dirty="0">
              <a:effectLst/>
              <a:latin typeface="+mj-lt"/>
            </a:endParaRPr>
          </a:p>
        </p:txBody>
      </p:sp>
      <p:sp>
        <p:nvSpPr>
          <p:cNvPr id="4" name="AutoShape 2" descr="Last mile delivery companies to work for | Gridwise">
            <a:extLst>
              <a:ext uri="{FF2B5EF4-FFF2-40B4-BE49-F238E27FC236}">
                <a16:creationId xmlns:a16="http://schemas.microsoft.com/office/drawing/2014/main" id="{B6AFDA8F-1305-382E-9860-E5F06CFA0E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2052" name="Picture 4" descr="Last mile delivery companies to work for | Gridwise">
            <a:extLst>
              <a:ext uri="{FF2B5EF4-FFF2-40B4-BE49-F238E27FC236}">
                <a16:creationId xmlns:a16="http://schemas.microsoft.com/office/drawing/2014/main" id="{B1E4F10C-8C42-6064-00B3-91DC558FA3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16000" r="7333" b="11385"/>
          <a:stretch/>
        </p:blipFill>
        <p:spPr bwMode="auto">
          <a:xfrm>
            <a:off x="873945" y="2426677"/>
            <a:ext cx="3343114" cy="391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764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F4095E-A952-8C6A-FE61-064056925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1">
            <a:extLst>
              <a:ext uri="{FF2B5EF4-FFF2-40B4-BE49-F238E27FC236}">
                <a16:creationId xmlns:a16="http://schemas.microsoft.com/office/drawing/2014/main" id="{6500B2E9-9F2E-78E9-4574-4B2050BB7EB7}"/>
              </a:ext>
            </a:extLst>
          </p:cNvPr>
          <p:cNvSpPr/>
          <p:nvPr/>
        </p:nvSpPr>
        <p:spPr>
          <a:xfrm>
            <a:off x="2380152" y="-152400"/>
            <a:ext cx="9565295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4800" b="1" dirty="0">
                <a:latin typeface="+mj-lt"/>
                <a:ea typeface="+mj-ea"/>
                <a:cs typeface="+mj-cs"/>
              </a:rPr>
              <a:t> Retail Supplier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4E8B5-6D32-1D70-0691-1DAD2B7256E3}"/>
              </a:ext>
            </a:extLst>
          </p:cNvPr>
          <p:cNvSpPr txBox="1"/>
          <p:nvPr/>
        </p:nvSpPr>
        <p:spPr>
          <a:xfrm>
            <a:off x="5620513" y="1756611"/>
            <a:ext cx="8817382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Name: </a:t>
            </a:r>
            <a:r>
              <a:rPr lang="en-GB" sz="2400">
                <a:latin typeface="+mj-lt"/>
              </a:rPr>
              <a:t>Fatima Al-Hassan</a:t>
            </a:r>
            <a:endParaRPr lang="en-GB" sz="2400" dirty="0"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Age: </a:t>
            </a:r>
            <a:r>
              <a:rPr lang="en-GB" sz="2400" dirty="0">
                <a:latin typeface="+mj-lt"/>
              </a:rPr>
              <a:t>35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Occupation: </a:t>
            </a:r>
            <a:r>
              <a:rPr lang="en-GB" sz="2400" b="0" i="0" u="none" strike="noStrike" dirty="0">
                <a:effectLst/>
                <a:latin typeface="+mj-lt"/>
              </a:rPr>
              <a:t>Supplier for a local retail chain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Location: </a:t>
            </a:r>
            <a:r>
              <a:rPr lang="en-GB" sz="2400" b="0" i="0" u="none" strike="noStrike" dirty="0" err="1">
                <a:effectLst/>
                <a:latin typeface="+mj-lt"/>
              </a:rPr>
              <a:t>Jeedah</a:t>
            </a:r>
            <a:r>
              <a:rPr lang="en-GB" sz="2400" b="0" i="0" u="none" strike="noStrike" dirty="0">
                <a:effectLst/>
                <a:latin typeface="+mj-lt"/>
              </a:rPr>
              <a:t>, KSA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Income Level: </a:t>
            </a:r>
            <a:r>
              <a:rPr lang="en-GB" sz="2400" b="0" i="0" u="none" strike="noStrike" dirty="0">
                <a:effectLst/>
                <a:latin typeface="+mj-lt"/>
              </a:rPr>
              <a:t>$3,000/month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Education: </a:t>
            </a:r>
            <a:r>
              <a:rPr lang="en-GB" sz="2400" b="0" i="0" u="none" strike="noStrike" dirty="0">
                <a:effectLst/>
                <a:latin typeface="+mj-lt"/>
              </a:rPr>
              <a:t>Bachelor's degree in Business Administration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Technology Usage: </a:t>
            </a:r>
            <a:r>
              <a:rPr lang="en-GB" sz="2400" b="0" i="0" u="none" strike="noStrike" dirty="0">
                <a:effectLst/>
                <a:latin typeface="+mj-lt"/>
              </a:rPr>
              <a:t>Bachelor's degree in Business Administration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Pain Points: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dirty="0">
                <a:latin typeface="+mj-lt"/>
              </a:rPr>
              <a:t>1. </a:t>
            </a:r>
            <a:r>
              <a:rPr lang="en-GB" sz="2400" b="0" i="0" u="none" strike="noStrike" dirty="0">
                <a:effectLst/>
                <a:latin typeface="+mj-lt"/>
              </a:rPr>
              <a:t>Inefficient payment systems leading to cash flow issues.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dirty="0">
                <a:latin typeface="+mj-lt"/>
              </a:rPr>
              <a:t>2. </a:t>
            </a:r>
            <a:r>
              <a:rPr lang="en-GB" sz="2400" b="0" i="0" u="none" strike="noStrike" dirty="0">
                <a:effectLst/>
                <a:latin typeface="+mj-lt"/>
              </a:rPr>
              <a:t>Difficulty tracking payments and managing supplier relationships.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  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Goals: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dirty="0">
                <a:latin typeface="+mj-lt"/>
              </a:rPr>
              <a:t>- </a:t>
            </a:r>
            <a:r>
              <a:rPr lang="en-GB" sz="2400" b="0" i="0" u="none" strike="noStrike" dirty="0">
                <a:effectLst/>
                <a:latin typeface="+mj-lt"/>
              </a:rPr>
              <a:t>To streamline payment processes with suppliers.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dirty="0">
                <a:latin typeface="+mj-lt"/>
              </a:rPr>
              <a:t>- </a:t>
            </a:r>
            <a:r>
              <a:rPr lang="en-GB" sz="2400" b="0" i="0" u="none" strike="noStrike" dirty="0">
                <a:effectLst/>
                <a:latin typeface="+mj-lt"/>
              </a:rPr>
              <a:t>To access financial products that can help manage cash flow better.</a:t>
            </a:r>
          </a:p>
        </p:txBody>
      </p:sp>
      <p:sp>
        <p:nvSpPr>
          <p:cNvPr id="4" name="AutoShape 2" descr="Last mile delivery companies to work for | Gridwise">
            <a:extLst>
              <a:ext uri="{FF2B5EF4-FFF2-40B4-BE49-F238E27FC236}">
                <a16:creationId xmlns:a16="http://schemas.microsoft.com/office/drawing/2014/main" id="{88C9B8FF-E0CD-F835-45DF-3AAFFD20F5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2" name="AutoShape 2" descr="Saudi Women Are Getting Down to Business – Foreign Policy">
            <a:extLst>
              <a:ext uri="{FF2B5EF4-FFF2-40B4-BE49-F238E27FC236}">
                <a16:creationId xmlns:a16="http://schemas.microsoft.com/office/drawing/2014/main" id="{9D6A178D-46E8-3489-05A5-18CDC78DB0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15200" y="411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8" name="AutoShape 8" descr="Saudi Women Are Getting Down to Business – Foreign Policy">
            <a:extLst>
              <a:ext uri="{FF2B5EF4-FFF2-40B4-BE49-F238E27FC236}">
                <a16:creationId xmlns:a16="http://schemas.microsoft.com/office/drawing/2014/main" id="{DA1130C7-9E98-268B-9493-B36ACAB8E6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467600" y="4267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95C92C-F216-AFC8-2826-312FCC2DC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832" t="3263"/>
          <a:stretch/>
        </p:blipFill>
        <p:spPr>
          <a:xfrm>
            <a:off x="497305" y="1910765"/>
            <a:ext cx="4497900" cy="440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21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DDE48-1EC1-6736-BE62-28CFABA62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1">
            <a:extLst>
              <a:ext uri="{FF2B5EF4-FFF2-40B4-BE49-F238E27FC236}">
                <a16:creationId xmlns:a16="http://schemas.microsoft.com/office/drawing/2014/main" id="{AC58A35E-538C-67AC-7576-5975E6672DBD}"/>
              </a:ext>
            </a:extLst>
          </p:cNvPr>
          <p:cNvSpPr/>
          <p:nvPr/>
        </p:nvSpPr>
        <p:spPr>
          <a:xfrm>
            <a:off x="2380152" y="-152400"/>
            <a:ext cx="9565295" cy="2279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4800" b="1">
                <a:latin typeface="+mj-lt"/>
                <a:ea typeface="+mj-ea"/>
                <a:cs typeface="+mj-cs"/>
              </a:rPr>
              <a:t>Construction Transporter</a:t>
            </a:r>
            <a:endParaRPr lang="en-US" sz="48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99467F-10CE-1EB0-FABD-1EBA3D5FAAAF}"/>
              </a:ext>
            </a:extLst>
          </p:cNvPr>
          <p:cNvSpPr txBox="1"/>
          <p:nvPr/>
        </p:nvSpPr>
        <p:spPr>
          <a:xfrm>
            <a:off x="5620513" y="1756611"/>
            <a:ext cx="8817382" cy="60518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Name: </a:t>
            </a:r>
            <a:r>
              <a:rPr lang="en-GB" sz="2400" dirty="0">
                <a:latin typeface="+mj-lt"/>
              </a:rPr>
              <a:t>Omar Al-</a:t>
            </a:r>
            <a:r>
              <a:rPr lang="en-GB" sz="2400" dirty="0" err="1">
                <a:latin typeface="+mj-lt"/>
              </a:rPr>
              <a:t>Mansoori</a:t>
            </a:r>
            <a:endParaRPr lang="en-GB" sz="2400" dirty="0"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Age: </a:t>
            </a:r>
            <a:r>
              <a:rPr lang="en-GB" sz="2400" dirty="0">
                <a:latin typeface="+mj-lt"/>
              </a:rPr>
              <a:t>40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Occupation: </a:t>
            </a:r>
            <a:r>
              <a:rPr lang="en-GB" sz="2400" b="0" i="0" u="none" strike="noStrike" dirty="0">
                <a:effectLst/>
                <a:latin typeface="+mj-lt"/>
              </a:rPr>
              <a:t>Transport manager for a construction company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Location: </a:t>
            </a:r>
            <a:r>
              <a:rPr lang="en-GB" sz="2400" b="0" i="0" u="none" strike="noStrike" dirty="0">
                <a:effectLst/>
                <a:latin typeface="+mj-lt"/>
              </a:rPr>
              <a:t>Abu Dhabi, UAE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Income Level: </a:t>
            </a:r>
            <a:r>
              <a:rPr lang="en-GB" sz="2400" b="0" i="0" u="none" strike="noStrike" dirty="0">
                <a:effectLst/>
                <a:latin typeface="+mj-lt"/>
              </a:rPr>
              <a:t>$4,500/month</a:t>
            </a: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Education: </a:t>
            </a:r>
            <a:r>
              <a:rPr lang="en-GB" sz="2400" b="0" i="0" u="none" strike="noStrike" dirty="0">
                <a:effectLst/>
                <a:latin typeface="+mj-lt"/>
              </a:rPr>
              <a:t>Technical diploma in Logistics Management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Technology Usage: </a:t>
            </a:r>
            <a:r>
              <a:rPr lang="en-GB" sz="2400" b="0" i="0" u="none" strike="noStrike" dirty="0">
                <a:effectLst/>
                <a:latin typeface="+mj-lt"/>
              </a:rPr>
              <a:t>Technical diploma in Logistics Management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2400" b="0" dirty="0"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Pain Points: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marL="457200" indent="-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400" b="0" i="0" u="none" strike="noStrike" dirty="0">
                <a:effectLst/>
                <a:latin typeface="+mj-lt"/>
              </a:rPr>
              <a:t>Managing multiple payments and invoices can be cumbersome.</a:t>
            </a:r>
          </a:p>
          <a:p>
            <a:pPr marL="457200" indent="-4572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2400" b="0" i="0" u="none" strike="noStrike" dirty="0">
                <a:effectLst/>
                <a:latin typeface="+mj-lt"/>
              </a:rPr>
              <a:t>Lack of financial products tailored for the construction sector.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effectLst/>
                <a:latin typeface="+mj-lt"/>
              </a:rPr>
              <a:t> </a:t>
            </a: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  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400" b="0" i="0" u="none" strike="noStrike" dirty="0">
                <a:solidFill>
                  <a:srgbClr val="14B2CB"/>
                </a:solidFill>
                <a:effectLst/>
                <a:latin typeface="+mj-lt"/>
              </a:rPr>
              <a:t>Goals:</a:t>
            </a:r>
            <a:endParaRPr lang="en-GB" sz="2400" b="0" dirty="0">
              <a:solidFill>
                <a:srgbClr val="14B2CB"/>
              </a:solidFill>
              <a:effectLst/>
              <a:latin typeface="+mj-lt"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400" b="0" i="0" u="none" strike="noStrike" dirty="0">
                <a:effectLst/>
                <a:latin typeface="+mj-lt"/>
              </a:rPr>
              <a:t>To simplify payment processes for drivers and subcontractors.</a:t>
            </a: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2400" b="0" i="0" u="none" strike="noStrike" dirty="0">
                <a:effectLst/>
                <a:latin typeface="+mj-lt"/>
              </a:rPr>
              <a:t>To ensure timely payments to avoid project delays.</a:t>
            </a:r>
          </a:p>
        </p:txBody>
      </p:sp>
      <p:sp>
        <p:nvSpPr>
          <p:cNvPr id="4" name="AutoShape 2" descr="Last mile delivery companies to work for | Gridwise">
            <a:extLst>
              <a:ext uri="{FF2B5EF4-FFF2-40B4-BE49-F238E27FC236}">
                <a16:creationId xmlns:a16="http://schemas.microsoft.com/office/drawing/2014/main" id="{C3A4A4E6-D886-E81D-D3B1-73506BEEFBA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A45292-0378-3A1A-3C90-FCD205B1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9064"/>
          <a:stretch/>
        </p:blipFill>
        <p:spPr>
          <a:xfrm>
            <a:off x="690578" y="2034294"/>
            <a:ext cx="4066200" cy="444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75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1757720" y="691533"/>
            <a:ext cx="5557480" cy="639485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5035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Saira"/>
                <a:ea typeface="Saira"/>
                <a:cs typeface="Saira" pitchFamily="34" charset="-120"/>
              </a:rPr>
              <a:t>Pain</a:t>
            </a:r>
            <a:r>
              <a:rPr lang="en-US" sz="3600" dirty="0">
                <a:solidFill>
                  <a:schemeClr val="accent2"/>
                </a:solidFill>
                <a:latin typeface="Saira"/>
                <a:ea typeface="Saira"/>
                <a:cs typeface="Saira" pitchFamily="34" charset="-120"/>
              </a:rPr>
              <a:t> Points</a:t>
            </a:r>
            <a:endParaRPr lang="en-US" sz="3600" dirty="0">
              <a:solidFill>
                <a:schemeClr val="accent2"/>
              </a:solidFill>
              <a:latin typeface="Saira"/>
              <a:ea typeface="Saira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720" y="1637960"/>
            <a:ext cx="841254" cy="1507855"/>
          </a:xfrm>
          <a:prstGeom prst="rect">
            <a:avLst/>
          </a:prstGeom>
        </p:spPr>
      </p:pic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7720" y="3204430"/>
            <a:ext cx="841254" cy="150785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807554" y="1946687"/>
            <a:ext cx="4378691" cy="62238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ctr"/>
          <a:lstStyle/>
          <a:p>
            <a:pPr>
              <a:lnSpc>
                <a:spcPts val="2518"/>
              </a:lnSpc>
            </a:pPr>
            <a:r>
              <a:rPr lang="en-GB" sz="2000" b="1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Limited Access to financial Services: </a:t>
            </a:r>
          </a:p>
          <a:p>
            <a:pPr>
              <a:lnSpc>
                <a:spcPts val="2518"/>
              </a:lnSpc>
            </a:pPr>
            <a:endParaRPr lang="en-GB" sz="2000" dirty="0">
              <a:solidFill>
                <a:srgbClr val="E5E0DF"/>
              </a:solidFill>
              <a:latin typeface="Saira"/>
              <a:ea typeface="Saira" pitchFamily="34" charset="-122"/>
              <a:cs typeface="Saira" pitchFamily="34" charset="-120"/>
            </a:endParaRPr>
          </a:p>
          <a:p>
            <a:pPr>
              <a:lnSpc>
                <a:spcPts val="2518"/>
              </a:lnSpc>
            </a:pP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Many gig workers lack access to traditional banking products.</a:t>
            </a:r>
            <a:endParaRPr lang="en-US" sz="2000" dirty="0">
              <a:latin typeface="Saira"/>
            </a:endParaRPr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7720" y="4770900"/>
            <a:ext cx="841254" cy="1507855"/>
          </a:xfrm>
          <a:prstGeom prst="rect">
            <a:avLst/>
          </a:prstGeom>
        </p:spPr>
      </p:pic>
      <p:pic>
        <p:nvPicPr>
          <p:cNvPr id="15" name="Image 4" descr="preencoded.png">
            <a:extLst>
              <a:ext uri="{FF2B5EF4-FFF2-40B4-BE49-F238E27FC236}">
                <a16:creationId xmlns:a16="http://schemas.microsoft.com/office/drawing/2014/main" id="{EE74AF0F-B0D6-B227-EC73-979BB930D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8628" y="6337370"/>
            <a:ext cx="841254" cy="1507855"/>
          </a:xfrm>
          <a:prstGeom prst="rect">
            <a:avLst/>
          </a:prstGeom>
        </p:spPr>
      </p:pic>
      <p:sp>
        <p:nvSpPr>
          <p:cNvPr id="18" name="Text 4">
            <a:extLst>
              <a:ext uri="{FF2B5EF4-FFF2-40B4-BE49-F238E27FC236}">
                <a16:creationId xmlns:a16="http://schemas.microsoft.com/office/drawing/2014/main" id="{9DD7408D-A38B-5DD5-DDD4-1018DCB011A3}"/>
              </a:ext>
            </a:extLst>
          </p:cNvPr>
          <p:cNvSpPr/>
          <p:nvPr/>
        </p:nvSpPr>
        <p:spPr>
          <a:xfrm>
            <a:off x="2775006" y="3371528"/>
            <a:ext cx="4378691" cy="62238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518"/>
              </a:lnSpc>
            </a:pPr>
            <a:r>
              <a:rPr lang="en-GB" sz="2000" b="1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Cash Flow Issues</a:t>
            </a: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: </a:t>
            </a:r>
          </a:p>
          <a:p>
            <a:pPr>
              <a:lnSpc>
                <a:spcPts val="2518"/>
              </a:lnSpc>
            </a:pPr>
            <a:endParaRPr lang="en-GB" sz="2000" dirty="0">
              <a:solidFill>
                <a:srgbClr val="E5E0DF"/>
              </a:solidFill>
              <a:latin typeface="Saira"/>
              <a:ea typeface="Saira" pitchFamily="34" charset="-122"/>
              <a:cs typeface="Saira" pitchFamily="34" charset="-120"/>
            </a:endParaRPr>
          </a:p>
          <a:p>
            <a:pPr>
              <a:lnSpc>
                <a:spcPts val="2518"/>
              </a:lnSpc>
            </a:pP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Irregular income can lead to financial instability.</a:t>
            </a:r>
            <a:endParaRPr lang="en-US" sz="2000" dirty="0">
              <a:latin typeface="Saira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195D9BCD-BAF1-8E7E-1EFE-41E578A2672B}"/>
              </a:ext>
            </a:extLst>
          </p:cNvPr>
          <p:cNvSpPr/>
          <p:nvPr/>
        </p:nvSpPr>
        <p:spPr>
          <a:xfrm>
            <a:off x="2807554" y="5044067"/>
            <a:ext cx="4378691" cy="62238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518"/>
              </a:lnSpc>
            </a:pPr>
            <a:r>
              <a:rPr lang="en-GB" sz="2000" b="1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Payment Delays: </a:t>
            </a:r>
          </a:p>
          <a:p>
            <a:pPr>
              <a:lnSpc>
                <a:spcPts val="2518"/>
              </a:lnSpc>
            </a:pPr>
            <a:endParaRPr lang="en-GB" sz="2000" dirty="0">
              <a:solidFill>
                <a:srgbClr val="E5E0DF"/>
              </a:solidFill>
              <a:latin typeface="Saira"/>
              <a:ea typeface="Saira" pitchFamily="34" charset="-122"/>
              <a:cs typeface="Saira" pitchFamily="34" charset="-120"/>
            </a:endParaRPr>
          </a:p>
          <a:p>
            <a:pPr>
              <a:lnSpc>
                <a:spcPts val="2518"/>
              </a:lnSpc>
            </a:pP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Delays in receiving payments from employers can disrupt personal finances.</a:t>
            </a:r>
            <a:endParaRPr lang="en-US" sz="2000" dirty="0">
              <a:latin typeface="Saira"/>
            </a:endParaRPr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6949D6FC-E5BE-F6E2-1A6C-C79C460E430B}"/>
              </a:ext>
            </a:extLst>
          </p:cNvPr>
          <p:cNvSpPr/>
          <p:nvPr/>
        </p:nvSpPr>
        <p:spPr>
          <a:xfrm>
            <a:off x="2775006" y="6468908"/>
            <a:ext cx="3522908" cy="622389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518"/>
              </a:lnSpc>
            </a:pPr>
            <a:r>
              <a:rPr lang="en-GB" sz="2000" b="1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Lack of Credit History: </a:t>
            </a:r>
          </a:p>
          <a:p>
            <a:pPr>
              <a:lnSpc>
                <a:spcPts val="2518"/>
              </a:lnSpc>
            </a:pPr>
            <a:endParaRPr lang="en-GB" sz="2000" dirty="0">
              <a:solidFill>
                <a:srgbClr val="E5E0DF"/>
              </a:solidFill>
              <a:latin typeface="Saira"/>
              <a:ea typeface="Saira" pitchFamily="34" charset="-122"/>
              <a:cs typeface="Saira" pitchFamily="34" charset="-120"/>
            </a:endParaRPr>
          </a:p>
          <a:p>
            <a:pPr>
              <a:lnSpc>
                <a:spcPts val="2518"/>
              </a:lnSpc>
            </a:pP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Many gig workers do not have established credit histories, making it difficult to</a:t>
            </a:r>
          </a:p>
          <a:p>
            <a:pPr>
              <a:lnSpc>
                <a:spcPts val="2518"/>
              </a:lnSpc>
            </a:pPr>
            <a:r>
              <a:rPr lang="en-GB" sz="2000" dirty="0">
                <a:solidFill>
                  <a:srgbClr val="E5E0DF"/>
                </a:solidFill>
                <a:latin typeface="Saira"/>
                <a:ea typeface="Saira" pitchFamily="34" charset="-122"/>
                <a:cs typeface="Saira" pitchFamily="34" charset="-120"/>
              </a:rPr>
              <a:t>access credit products.</a:t>
            </a:r>
            <a:endParaRPr lang="en-US" sz="2000" dirty="0">
              <a:latin typeface="Sair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682624-7D88-A21A-6D22-2A7BB0A42871}"/>
              </a:ext>
            </a:extLst>
          </p:cNvPr>
          <p:cNvSpPr txBox="1"/>
          <p:nvPr/>
        </p:nvSpPr>
        <p:spPr>
          <a:xfrm>
            <a:off x="1991700" y="6880508"/>
            <a:ext cx="492370" cy="461665"/>
          </a:xfrm>
          <a:prstGeom prst="rect">
            <a:avLst/>
          </a:prstGeom>
          <a:solidFill>
            <a:srgbClr val="030303"/>
          </a:solidFill>
        </p:spPr>
        <p:txBody>
          <a:bodyPr wrap="square" rtlCol="0">
            <a:spAutoFit/>
          </a:bodyPr>
          <a:lstStyle/>
          <a:p>
            <a:r>
              <a:rPr lang="en-GB" sz="2400" dirty="0"/>
              <a:t>4</a:t>
            </a:r>
            <a:endParaRPr lang="en-CA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1238</Words>
  <Application>Microsoft Office PowerPoint</Application>
  <PresentationFormat>Custom</PresentationFormat>
  <Paragraphs>200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__fkGroteskNeue_598ab8</vt:lpstr>
      <vt:lpstr>Arial</vt:lpstr>
      <vt:lpstr>Calibri</vt:lpstr>
      <vt:lpstr>Calibri Light</vt:lpstr>
      <vt:lpstr>Saira</vt:lpstr>
      <vt:lpstr>Times New Roman</vt:lpstr>
      <vt:lpstr>var(--font-fk-grotesk)</vt:lpstr>
      <vt:lpstr>Office Theme</vt:lpstr>
      <vt:lpstr>Expanding Moxey's Offerings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Shubham Sharma</cp:lastModifiedBy>
  <cp:revision>10</cp:revision>
  <dcterms:created xsi:type="dcterms:W3CDTF">2024-07-31T03:25:07Z</dcterms:created>
  <dcterms:modified xsi:type="dcterms:W3CDTF">2024-10-17T18:28:42Z</dcterms:modified>
</cp:coreProperties>
</file>

<file path=docProps/thumbnail.jpeg>
</file>